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9"/>
  </p:notesMasterIdLst>
  <p:sldIdLst>
    <p:sldId id="256" r:id="rId2"/>
    <p:sldId id="308" r:id="rId3"/>
    <p:sldId id="292" r:id="rId4"/>
    <p:sldId id="293" r:id="rId5"/>
    <p:sldId id="294" r:id="rId6"/>
    <p:sldId id="295" r:id="rId7"/>
    <p:sldId id="296" r:id="rId8"/>
    <p:sldId id="297" r:id="rId9"/>
    <p:sldId id="298" r:id="rId10"/>
    <p:sldId id="277" r:id="rId11"/>
    <p:sldId id="280" r:id="rId12"/>
    <p:sldId id="278" r:id="rId13"/>
    <p:sldId id="282" r:id="rId14"/>
    <p:sldId id="281" r:id="rId15"/>
    <p:sldId id="279" r:id="rId16"/>
    <p:sldId id="283" r:id="rId17"/>
    <p:sldId id="322" r:id="rId18"/>
    <p:sldId id="323" r:id="rId19"/>
    <p:sldId id="317" r:id="rId20"/>
    <p:sldId id="318" r:id="rId21"/>
    <p:sldId id="319" r:id="rId22"/>
    <p:sldId id="320" r:id="rId23"/>
    <p:sldId id="321" r:id="rId24"/>
    <p:sldId id="289" r:id="rId25"/>
    <p:sldId id="309" r:id="rId26"/>
    <p:sldId id="310" r:id="rId27"/>
    <p:sldId id="311" r:id="rId28"/>
    <p:sldId id="312" r:id="rId29"/>
    <p:sldId id="313" r:id="rId30"/>
    <p:sldId id="314" r:id="rId31"/>
    <p:sldId id="315" r:id="rId32"/>
    <p:sldId id="316" r:id="rId33"/>
    <p:sldId id="300" r:id="rId34"/>
    <p:sldId id="286" r:id="rId35"/>
    <p:sldId id="284" r:id="rId36"/>
    <p:sldId id="287" r:id="rId37"/>
    <p:sldId id="285" r:id="rId38"/>
    <p:sldId id="301" r:id="rId39"/>
    <p:sldId id="304" r:id="rId40"/>
    <p:sldId id="305" r:id="rId41"/>
    <p:sldId id="302" r:id="rId42"/>
    <p:sldId id="303" r:id="rId43"/>
    <p:sldId id="306" r:id="rId44"/>
    <p:sldId id="307" r:id="rId45"/>
    <p:sldId id="328" r:id="rId46"/>
    <p:sldId id="329" r:id="rId47"/>
    <p:sldId id="330" r:id="rId48"/>
    <p:sldId id="331" r:id="rId49"/>
    <p:sldId id="332" r:id="rId50"/>
    <p:sldId id="333" r:id="rId51"/>
    <p:sldId id="334" r:id="rId52"/>
    <p:sldId id="335" r:id="rId53"/>
    <p:sldId id="336" r:id="rId54"/>
    <p:sldId id="337" r:id="rId55"/>
    <p:sldId id="338" r:id="rId56"/>
    <p:sldId id="324" r:id="rId57"/>
    <p:sldId id="273" r:id="rId58"/>
  </p:sldIdLst>
  <p:sldSz cx="9144000" cy="6858000" type="screen4x3"/>
  <p:notesSz cx="7099300" cy="10234613"/>
  <p:defaultTextStyle>
    <a:defPPr>
      <a:defRPr lang="zh-TW"/>
    </a:defPPr>
    <a:lvl1pPr algn="l" rtl="0" fontAlgn="base">
      <a:spcBef>
        <a:spcPct val="0"/>
      </a:spcBef>
      <a:spcAft>
        <a:spcPct val="0"/>
      </a:spcAft>
      <a:defRPr kumimoji="1" kern="1200">
        <a:solidFill>
          <a:schemeClr val="tx1"/>
        </a:solidFill>
        <a:latin typeface="Tahoma"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itchFamily="34"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FFD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330"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0"/>
            <a:ext cx="3076476" cy="511814"/>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atin typeface="Arial" charset="0"/>
                <a:ea typeface="新細明體" charset="-120"/>
              </a:defRPr>
            </a:lvl1pPr>
          </a:lstStyle>
          <a:p>
            <a:pPr>
              <a:defRPr/>
            </a:pPr>
            <a:endParaRPr lang="en-US" altLang="zh-TW"/>
          </a:p>
        </p:txBody>
      </p:sp>
      <p:sp>
        <p:nvSpPr>
          <p:cNvPr id="6147" name="Rectangle 3"/>
          <p:cNvSpPr>
            <a:spLocks noGrp="1" noChangeArrowheads="1"/>
          </p:cNvSpPr>
          <p:nvPr>
            <p:ph type="dt" idx="1"/>
          </p:nvPr>
        </p:nvSpPr>
        <p:spPr bwMode="auto">
          <a:xfrm>
            <a:off x="4021129" y="0"/>
            <a:ext cx="3076476" cy="511814"/>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atin typeface="Arial" charset="0"/>
                <a:ea typeface="新細明體" charset="-120"/>
              </a:defRPr>
            </a:lvl1pPr>
          </a:lstStyle>
          <a:p>
            <a:pPr>
              <a:defRPr/>
            </a:pPr>
            <a:endParaRPr lang="en-US" altLang="zh-TW"/>
          </a:p>
        </p:txBody>
      </p:sp>
      <p:sp>
        <p:nvSpPr>
          <p:cNvPr id="6144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p:cNvSpPr>
            <a:spLocks noGrp="1" noChangeArrowheads="1"/>
          </p:cNvSpPr>
          <p:nvPr>
            <p:ph type="body" sz="quarter" idx="3"/>
          </p:nvPr>
        </p:nvSpPr>
        <p:spPr bwMode="auto">
          <a:xfrm>
            <a:off x="710609" y="4862231"/>
            <a:ext cx="5678083" cy="4604662"/>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150" name="Rectangle 6"/>
          <p:cNvSpPr>
            <a:spLocks noGrp="1" noChangeArrowheads="1"/>
          </p:cNvSpPr>
          <p:nvPr>
            <p:ph type="ftr" sz="quarter" idx="4"/>
          </p:nvPr>
        </p:nvSpPr>
        <p:spPr bwMode="auto">
          <a:xfrm>
            <a:off x="1" y="9721137"/>
            <a:ext cx="3076476" cy="511814"/>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atin typeface="Arial" charset="0"/>
                <a:ea typeface="新細明體" charset="-120"/>
              </a:defRPr>
            </a:lvl1pPr>
          </a:lstStyle>
          <a:p>
            <a:pPr>
              <a:defRPr/>
            </a:pPr>
            <a:endParaRPr lang="en-US" altLang="zh-TW"/>
          </a:p>
        </p:txBody>
      </p:sp>
      <p:sp>
        <p:nvSpPr>
          <p:cNvPr id="6151" name="Rectangle 7"/>
          <p:cNvSpPr>
            <a:spLocks noGrp="1" noChangeArrowheads="1"/>
          </p:cNvSpPr>
          <p:nvPr>
            <p:ph type="sldNum" sz="quarter" idx="5"/>
          </p:nvPr>
        </p:nvSpPr>
        <p:spPr bwMode="auto">
          <a:xfrm>
            <a:off x="4021129" y="9721137"/>
            <a:ext cx="3076476" cy="511814"/>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atin typeface="Arial" charset="0"/>
                <a:ea typeface="新細明體" charset="-120"/>
              </a:defRPr>
            </a:lvl1pPr>
          </a:lstStyle>
          <a:p>
            <a:pPr>
              <a:defRPr/>
            </a:pPr>
            <a:fld id="{C126467C-6968-40EE-9995-54C28CDB789A}" type="slidenum">
              <a:rPr lang="en-US" altLang="zh-TW"/>
              <a:pPr>
                <a:defRPr/>
              </a:pPr>
              <a:t>‹#›</a:t>
            </a:fld>
            <a:endParaRPr lang="en-US" altLang="zh-TW"/>
          </a:p>
        </p:txBody>
      </p:sp>
    </p:spTree>
    <p:extLst>
      <p:ext uri="{BB962C8B-B14F-4D97-AF65-F5344CB8AC3E}">
        <p14:creationId xmlns:p14="http://schemas.microsoft.com/office/powerpoint/2010/main" xmlns="" val="908204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98AD74E4-7826-4F7B-BD40-8D0EA0441E65}" type="slidenum">
              <a:rPr lang="en-US" altLang="zh-TW" smtClean="0">
                <a:latin typeface="Arial" charset="0"/>
              </a:rPr>
              <a:pPr eaLnBrk="1" hangingPunct="1"/>
              <a:t>1</a:t>
            </a:fld>
            <a:endParaRPr lang="en-US" altLang="zh-TW" smtClean="0">
              <a:latin typeface="Arial"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664689A5-BC24-4134-94A6-2E6B715361E1}" type="slidenum">
              <a:rPr lang="en-US" altLang="zh-TW" smtClean="0">
                <a:latin typeface="Arial" charset="0"/>
              </a:rPr>
              <a:pPr eaLnBrk="1" hangingPunct="1"/>
              <a:t>10</a:t>
            </a:fld>
            <a:endParaRPr lang="en-US" altLang="zh-TW" smtClean="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24C13AF-95FD-4814-973F-7789E87B9DFD}" type="slidenum">
              <a:rPr lang="en-US" altLang="zh-TW" smtClean="0">
                <a:latin typeface="Arial" charset="0"/>
              </a:rPr>
              <a:pPr eaLnBrk="1" hangingPunct="1"/>
              <a:t>11</a:t>
            </a:fld>
            <a:endParaRPr lang="en-US" altLang="zh-TW" smtClean="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BDC53BE4-E4D3-47C1-B5C9-8B99213245AC}" type="slidenum">
              <a:rPr lang="en-US" altLang="zh-TW" smtClean="0">
                <a:latin typeface="Arial" charset="0"/>
              </a:rPr>
              <a:pPr eaLnBrk="1" hangingPunct="1"/>
              <a:t>12</a:t>
            </a:fld>
            <a:endParaRPr lang="en-US" altLang="zh-TW" smtClean="0">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TW" smtClean="0">
                <a:ea typeface="新細明體" pitchFamily="18" charset="-120"/>
              </a:rPr>
              <a:t>Carrier Sense Multiple Access with Collision Avoidance【</a:t>
            </a:r>
            <a:r>
              <a:rPr lang="zh-TW" altLang="en-US" smtClean="0">
                <a:ea typeface="新細明體" pitchFamily="18" charset="-120"/>
              </a:rPr>
              <a:t>電腦</a:t>
            </a:r>
            <a:r>
              <a:rPr lang="en-US" altLang="zh-TW" smtClean="0">
                <a:ea typeface="新細明體" pitchFamily="18" charset="-120"/>
              </a:rPr>
              <a:t>】</a:t>
            </a:r>
            <a:r>
              <a:rPr lang="zh-TW" altLang="en-US" smtClean="0">
                <a:ea typeface="新細明體" pitchFamily="18" charset="-120"/>
              </a:rPr>
              <a:t>具有避免衝突的載波感測多重存取</a:t>
            </a:r>
            <a:r>
              <a:rPr lang="en-US" altLang="zh-TW" smtClean="0">
                <a:ea typeface="新細明體" pitchFamily="18" charset="-120"/>
              </a:rPr>
              <a:t>(CSMA</a:t>
            </a:r>
            <a:r>
              <a:rPr lang="zh-TW" altLang="en-US" smtClean="0">
                <a:ea typeface="新細明體" pitchFamily="18" charset="-120"/>
              </a:rPr>
              <a:t>的一種版本</a:t>
            </a:r>
            <a:r>
              <a:rPr lang="en-US" altLang="zh-TW" smtClean="0">
                <a:ea typeface="新細明體" pitchFamily="18" charset="-120"/>
              </a:rPr>
              <a:t>)</a:t>
            </a:r>
            <a:endParaRPr lang="zh-TW" altLang="zh-TW" smtClean="0">
              <a:ea typeface="新細明體" pitchFamily="18" charset="-12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2778FBF7-6581-4883-A473-94D7E04ECD8A}" type="slidenum">
              <a:rPr lang="en-US" altLang="zh-TW" smtClean="0">
                <a:latin typeface="Arial" charset="0"/>
              </a:rPr>
              <a:pPr eaLnBrk="1" hangingPunct="1"/>
              <a:t>13</a:t>
            </a:fld>
            <a:endParaRPr lang="en-US" altLang="zh-TW" smtClean="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TW" smtClean="0">
                <a:ea typeface="新細明體" pitchFamily="18" charset="-120"/>
              </a:rPr>
              <a:t>Carrier Sense Multiple Access with Collision Avoidance【</a:t>
            </a:r>
            <a:r>
              <a:rPr lang="zh-TW" altLang="en-US" smtClean="0">
                <a:ea typeface="新細明體" pitchFamily="18" charset="-120"/>
              </a:rPr>
              <a:t>電腦</a:t>
            </a:r>
            <a:r>
              <a:rPr lang="en-US" altLang="zh-TW" smtClean="0">
                <a:ea typeface="新細明體" pitchFamily="18" charset="-120"/>
              </a:rPr>
              <a:t>】</a:t>
            </a:r>
            <a:r>
              <a:rPr lang="zh-TW" altLang="en-US" smtClean="0">
                <a:ea typeface="新細明體" pitchFamily="18" charset="-120"/>
              </a:rPr>
              <a:t>具有避免衝突的載波感測多重存取</a:t>
            </a:r>
            <a:r>
              <a:rPr lang="en-US" altLang="zh-TW" smtClean="0">
                <a:ea typeface="新細明體" pitchFamily="18" charset="-120"/>
              </a:rPr>
              <a:t>(CSMA</a:t>
            </a:r>
            <a:r>
              <a:rPr lang="zh-TW" altLang="en-US" smtClean="0">
                <a:ea typeface="新細明體" pitchFamily="18" charset="-120"/>
              </a:rPr>
              <a:t>的一種版本</a:t>
            </a:r>
            <a:r>
              <a:rPr lang="en-US" altLang="zh-TW" smtClean="0">
                <a:ea typeface="新細明體" pitchFamily="18" charset="-120"/>
              </a:rPr>
              <a:t>)</a:t>
            </a:r>
            <a:endParaRPr lang="zh-TW" altLang="zh-TW" smtClean="0">
              <a:ea typeface="新細明體" pitchFamily="18" charset="-12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D0FAE96F-3D46-474E-9BB9-AF5D2EDB71E3}" type="slidenum">
              <a:rPr lang="en-US" altLang="zh-TW" smtClean="0">
                <a:latin typeface="Arial" charset="0"/>
              </a:rPr>
              <a:pPr eaLnBrk="1" hangingPunct="1"/>
              <a:t>14</a:t>
            </a:fld>
            <a:endParaRPr lang="en-US" altLang="zh-TW" smtClean="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TW" smtClean="0">
                <a:ea typeface="新細明體" pitchFamily="18" charset="-120"/>
              </a:rPr>
              <a:t>Carrier Sense Multiple Access with Collision Avoidance【</a:t>
            </a:r>
            <a:r>
              <a:rPr lang="zh-TW" altLang="en-US" smtClean="0">
                <a:ea typeface="新細明體" pitchFamily="18" charset="-120"/>
              </a:rPr>
              <a:t>電腦</a:t>
            </a:r>
            <a:r>
              <a:rPr lang="en-US" altLang="zh-TW" smtClean="0">
                <a:ea typeface="新細明體" pitchFamily="18" charset="-120"/>
              </a:rPr>
              <a:t>】</a:t>
            </a:r>
            <a:r>
              <a:rPr lang="zh-TW" altLang="en-US" smtClean="0">
                <a:ea typeface="新細明體" pitchFamily="18" charset="-120"/>
              </a:rPr>
              <a:t>具有避免衝突的載波感測多重存取</a:t>
            </a:r>
            <a:r>
              <a:rPr lang="en-US" altLang="zh-TW" smtClean="0">
                <a:ea typeface="新細明體" pitchFamily="18" charset="-120"/>
              </a:rPr>
              <a:t>(CSMA</a:t>
            </a:r>
            <a:r>
              <a:rPr lang="zh-TW" altLang="en-US" smtClean="0">
                <a:ea typeface="新細明體" pitchFamily="18" charset="-120"/>
              </a:rPr>
              <a:t>的一種版本</a:t>
            </a:r>
            <a:r>
              <a:rPr lang="en-US" altLang="zh-TW" smtClean="0">
                <a:ea typeface="新細明體" pitchFamily="18" charset="-120"/>
              </a:rPr>
              <a:t>)</a:t>
            </a:r>
            <a:endParaRPr lang="zh-TW" altLang="zh-TW" smtClean="0">
              <a:ea typeface="新細明體" pitchFamily="18"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97D55A5-F7AC-4180-8A84-3E12768BC788}" type="slidenum">
              <a:rPr lang="en-US" altLang="zh-TW" smtClean="0">
                <a:latin typeface="Arial" charset="0"/>
              </a:rPr>
              <a:pPr eaLnBrk="1" hangingPunct="1"/>
              <a:t>15</a:t>
            </a:fld>
            <a:endParaRPr lang="en-US" altLang="zh-TW" smtClean="0">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59F8CE92-DF3A-4AF7-ADDB-63F9134715E0}" type="slidenum">
              <a:rPr lang="en-US" altLang="zh-TW" smtClean="0">
                <a:latin typeface="Arial" charset="0"/>
              </a:rPr>
              <a:pPr eaLnBrk="1" hangingPunct="1"/>
              <a:t>16</a:t>
            </a:fld>
            <a:endParaRPr lang="en-US" altLang="zh-TW" smtClean="0">
              <a:latin typeface="Arial"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74929646-0A1F-4876-A8EA-20B0C6D2452F}" type="slidenum">
              <a:rPr lang="en-US" altLang="zh-TW" smtClean="0">
                <a:latin typeface="Arial" charset="0"/>
              </a:rPr>
              <a:pPr eaLnBrk="1" hangingPunct="1"/>
              <a:t>17</a:t>
            </a:fld>
            <a:endParaRPr lang="en-US" altLang="zh-TW" smtClean="0">
              <a:latin typeface="Arial"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0DD722C-3ACB-4505-BA29-2ABB9A4FFEF2}" type="slidenum">
              <a:rPr lang="en-US" altLang="zh-TW" smtClean="0">
                <a:latin typeface="Arial" charset="0"/>
              </a:rPr>
              <a:pPr eaLnBrk="1" hangingPunct="1"/>
              <a:t>18</a:t>
            </a:fld>
            <a:endParaRPr lang="en-US" altLang="zh-TW" smtClean="0">
              <a:latin typeface="Arial"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2133355-6F2F-4D71-94DA-1E7378FAB99A}" type="slidenum">
              <a:rPr lang="en-US" altLang="zh-TW" smtClean="0">
                <a:latin typeface="Arial" charset="0"/>
              </a:rPr>
              <a:pPr eaLnBrk="1" hangingPunct="1"/>
              <a:t>19</a:t>
            </a:fld>
            <a:endParaRPr lang="en-US" altLang="zh-TW" smtClean="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5E0EE13C-6557-4E7C-9021-25D399CD3DF9}" type="slidenum">
              <a:rPr lang="en-US" altLang="zh-TW" smtClean="0">
                <a:latin typeface="Arial" charset="0"/>
              </a:rPr>
              <a:pPr eaLnBrk="1" hangingPunct="1"/>
              <a:t>2</a:t>
            </a:fld>
            <a:endParaRPr lang="en-US" altLang="zh-TW" smtClean="0">
              <a:latin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07D200F-FCD6-4D33-8064-D59053D6E05F}" type="slidenum">
              <a:rPr lang="en-US" altLang="zh-TW" smtClean="0">
                <a:latin typeface="Arial" charset="0"/>
              </a:rPr>
              <a:pPr eaLnBrk="1" hangingPunct="1"/>
              <a:t>20</a:t>
            </a:fld>
            <a:endParaRPr lang="en-US" altLang="zh-TW" smtClean="0">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DC37B16A-EF0B-46A4-AB8E-EAF5BE6EB4B1}" type="slidenum">
              <a:rPr lang="en-US" altLang="zh-TW" smtClean="0">
                <a:latin typeface="Arial" charset="0"/>
              </a:rPr>
              <a:pPr eaLnBrk="1" hangingPunct="1"/>
              <a:t>21</a:t>
            </a:fld>
            <a:endParaRPr lang="en-US" altLang="zh-TW" smtClean="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AEAE24C-DCA4-4B54-807B-1C7FF3D0512A}" type="slidenum">
              <a:rPr lang="en-US" altLang="zh-TW" smtClean="0">
                <a:latin typeface="Arial" charset="0"/>
              </a:rPr>
              <a:pPr eaLnBrk="1" hangingPunct="1"/>
              <a:t>22</a:t>
            </a:fld>
            <a:endParaRPr lang="en-US" altLang="zh-TW" smtClean="0">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8D91C2BF-949F-4DCB-8FD2-D3802EC7DAB1}" type="slidenum">
              <a:rPr lang="en-US" altLang="zh-TW" smtClean="0">
                <a:latin typeface="Arial" charset="0"/>
              </a:rPr>
              <a:pPr eaLnBrk="1" hangingPunct="1"/>
              <a:t>23</a:t>
            </a:fld>
            <a:endParaRPr lang="en-US" altLang="zh-TW" smtClean="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11B6FB3F-E848-4202-BC52-7AAEB2CD9E94}" type="slidenum">
              <a:rPr lang="en-US" altLang="zh-TW" smtClean="0">
                <a:latin typeface="Arial" charset="0"/>
              </a:rPr>
              <a:pPr eaLnBrk="1" hangingPunct="1"/>
              <a:t>24</a:t>
            </a:fld>
            <a:endParaRPr lang="en-US" altLang="zh-TW" smtClean="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圖像版面配置區 1"/>
          <p:cNvSpPr>
            <a:spLocks noGrp="1" noRot="1" noChangeAspect="1" noTextEdit="1"/>
          </p:cNvSpPr>
          <p:nvPr>
            <p:ph type="sldImg"/>
          </p:nvPr>
        </p:nvSpPr>
        <p:spPr>
          <a:ln/>
        </p:spPr>
      </p:sp>
      <p:sp>
        <p:nvSpPr>
          <p:cNvPr id="87043"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87044"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F773F224-D093-4810-A507-C91743D63871}" type="slidenum">
              <a:rPr lang="en-US" altLang="zh-TW" smtClean="0">
                <a:latin typeface="Arial" charset="0"/>
              </a:rPr>
              <a:pPr eaLnBrk="1" hangingPunct="1"/>
              <a:t>25</a:t>
            </a:fld>
            <a:endParaRPr lang="en-US" altLang="zh-TW"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圖像版面配置區 1"/>
          <p:cNvSpPr>
            <a:spLocks noGrp="1" noRot="1" noChangeAspect="1" noTextEdit="1"/>
          </p:cNvSpPr>
          <p:nvPr>
            <p:ph type="sldImg"/>
          </p:nvPr>
        </p:nvSpPr>
        <p:spPr>
          <a:ln/>
        </p:spPr>
      </p:sp>
      <p:sp>
        <p:nvSpPr>
          <p:cNvPr id="88067"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88068"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1AD6E101-1345-4DB2-9B03-B955A6603000}" type="slidenum">
              <a:rPr lang="en-US" altLang="zh-TW" smtClean="0">
                <a:latin typeface="Arial" charset="0"/>
              </a:rPr>
              <a:pPr eaLnBrk="1" hangingPunct="1"/>
              <a:t>26</a:t>
            </a:fld>
            <a:endParaRPr lang="en-US" altLang="zh-TW"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p:cNvSpPr>
            <a:spLocks noGrp="1" noRot="1" noChangeAspect="1" noTextEdit="1"/>
          </p:cNvSpPr>
          <p:nvPr>
            <p:ph type="sldImg"/>
          </p:nvPr>
        </p:nvSpPr>
        <p:spPr>
          <a:ln/>
        </p:spPr>
      </p:sp>
      <p:sp>
        <p:nvSpPr>
          <p:cNvPr id="89091"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89092"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5EE9EF99-AA15-4A95-8ADF-2D1365BBFD99}" type="slidenum">
              <a:rPr lang="en-US" altLang="zh-TW" smtClean="0">
                <a:latin typeface="Arial" charset="0"/>
              </a:rPr>
              <a:pPr eaLnBrk="1" hangingPunct="1"/>
              <a:t>27</a:t>
            </a:fld>
            <a:endParaRPr lang="en-US" altLang="zh-TW"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圖像版面配置區 1"/>
          <p:cNvSpPr>
            <a:spLocks noGrp="1" noRot="1" noChangeAspect="1" noTextEdit="1"/>
          </p:cNvSpPr>
          <p:nvPr>
            <p:ph type="sldImg"/>
          </p:nvPr>
        </p:nvSpPr>
        <p:spPr>
          <a:ln/>
        </p:spPr>
      </p:sp>
      <p:sp>
        <p:nvSpPr>
          <p:cNvPr id="90115"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90116"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E1EF9EA-B6FA-4846-88D1-0654D7C15B23}" type="slidenum">
              <a:rPr lang="en-US" altLang="zh-TW" smtClean="0">
                <a:latin typeface="Arial" charset="0"/>
              </a:rPr>
              <a:pPr eaLnBrk="1" hangingPunct="1"/>
              <a:t>28</a:t>
            </a:fld>
            <a:endParaRPr lang="en-US" altLang="zh-TW"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投影片圖像版面配置區 1"/>
          <p:cNvSpPr>
            <a:spLocks noGrp="1" noRot="1" noChangeAspect="1" noTextEdit="1"/>
          </p:cNvSpPr>
          <p:nvPr>
            <p:ph type="sldImg"/>
          </p:nvPr>
        </p:nvSpPr>
        <p:spPr>
          <a:ln/>
        </p:spPr>
      </p:sp>
      <p:sp>
        <p:nvSpPr>
          <p:cNvPr id="91139"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91140"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5D131FD-D6F8-4CDA-847A-B71894774432}" type="slidenum">
              <a:rPr lang="en-US" altLang="zh-TW" smtClean="0">
                <a:latin typeface="Arial" charset="0"/>
              </a:rPr>
              <a:pPr eaLnBrk="1" hangingPunct="1"/>
              <a:t>29</a:t>
            </a:fld>
            <a:endParaRPr lang="en-US" altLang="zh-TW"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F12683C9-4085-4539-8D1F-63B7C32852D9}" type="slidenum">
              <a:rPr lang="en-US" altLang="zh-TW" smtClean="0">
                <a:latin typeface="Arial" charset="0"/>
              </a:rPr>
              <a:pPr eaLnBrk="1" hangingPunct="1"/>
              <a:t>3</a:t>
            </a:fld>
            <a:endParaRPr lang="en-US" altLang="zh-TW" smtClean="0">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圖像版面配置區 1"/>
          <p:cNvSpPr>
            <a:spLocks noGrp="1" noRot="1" noChangeAspect="1" noTextEdit="1"/>
          </p:cNvSpPr>
          <p:nvPr>
            <p:ph type="sldImg"/>
          </p:nvPr>
        </p:nvSpPr>
        <p:spPr>
          <a:ln/>
        </p:spPr>
      </p:sp>
      <p:sp>
        <p:nvSpPr>
          <p:cNvPr id="92163"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92164"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8E0FC2AB-73F3-4A03-9E54-3F367BA6DF1A}" type="slidenum">
              <a:rPr lang="en-US" altLang="zh-TW" smtClean="0">
                <a:latin typeface="Arial" charset="0"/>
              </a:rPr>
              <a:pPr eaLnBrk="1" hangingPunct="1"/>
              <a:t>30</a:t>
            </a:fld>
            <a:endParaRPr lang="en-US" altLang="zh-TW"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圖像版面配置區 1"/>
          <p:cNvSpPr>
            <a:spLocks noGrp="1" noRot="1" noChangeAspect="1" noTextEdit="1"/>
          </p:cNvSpPr>
          <p:nvPr>
            <p:ph type="sldImg"/>
          </p:nvPr>
        </p:nvSpPr>
        <p:spPr>
          <a:ln/>
        </p:spPr>
      </p:sp>
      <p:sp>
        <p:nvSpPr>
          <p:cNvPr id="93187"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93188"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FDF84CC3-F57B-46C1-822F-919C111E5E96}" type="slidenum">
              <a:rPr lang="en-US" altLang="zh-TW" smtClean="0">
                <a:latin typeface="Arial" charset="0"/>
              </a:rPr>
              <a:pPr eaLnBrk="1" hangingPunct="1"/>
              <a:t>31</a:t>
            </a:fld>
            <a:endParaRPr lang="en-US" altLang="zh-TW"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投影片圖像版面配置區 1"/>
          <p:cNvSpPr>
            <a:spLocks noGrp="1" noRot="1" noChangeAspect="1" noTextEdit="1"/>
          </p:cNvSpPr>
          <p:nvPr>
            <p:ph type="sldImg"/>
          </p:nvPr>
        </p:nvSpPr>
        <p:spPr>
          <a:ln/>
        </p:spPr>
      </p:sp>
      <p:sp>
        <p:nvSpPr>
          <p:cNvPr id="94211" name="備忘稿版面配置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TW" altLang="en-US" smtClean="0">
              <a:ea typeface="新細明體" pitchFamily="18" charset="-120"/>
            </a:endParaRPr>
          </a:p>
        </p:txBody>
      </p:sp>
      <p:sp>
        <p:nvSpPr>
          <p:cNvPr id="94212" name="投影片編號版面配置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F49D1ED-A51E-44F3-9687-A9928BB41ACB}" type="slidenum">
              <a:rPr lang="en-US" altLang="zh-TW" smtClean="0">
                <a:latin typeface="Arial" charset="0"/>
              </a:rPr>
              <a:pPr eaLnBrk="1" hangingPunct="1"/>
              <a:t>32</a:t>
            </a:fld>
            <a:endParaRPr lang="en-US" altLang="zh-TW"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9A0B9E18-927B-465A-9D5E-52913C92BBE7}" type="slidenum">
              <a:rPr lang="en-US" altLang="zh-TW" smtClean="0">
                <a:latin typeface="Arial" charset="0"/>
              </a:rPr>
              <a:pPr eaLnBrk="1" hangingPunct="1"/>
              <a:t>33</a:t>
            </a:fld>
            <a:endParaRPr lang="en-US" altLang="zh-TW" smtClean="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3C49522D-0223-426D-9026-E6E7C1B36A8F}" type="slidenum">
              <a:rPr lang="en-US" altLang="zh-TW" smtClean="0">
                <a:latin typeface="Arial" charset="0"/>
              </a:rPr>
              <a:pPr eaLnBrk="1" hangingPunct="1"/>
              <a:t>34</a:t>
            </a:fld>
            <a:endParaRPr lang="en-US" altLang="zh-TW" smtClean="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2B9B663B-7C44-4439-B496-780722AAD63F}" type="slidenum">
              <a:rPr lang="en-US" altLang="zh-TW" smtClean="0">
                <a:latin typeface="Arial" charset="0"/>
              </a:rPr>
              <a:pPr eaLnBrk="1" hangingPunct="1"/>
              <a:t>35</a:t>
            </a:fld>
            <a:endParaRPr lang="en-US" altLang="zh-TW" smtClean="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08066ADF-1775-4030-96E2-FF81EECE0CAA}" type="slidenum">
              <a:rPr lang="en-US" altLang="zh-TW" smtClean="0">
                <a:latin typeface="Arial" charset="0"/>
              </a:rPr>
              <a:pPr eaLnBrk="1" hangingPunct="1"/>
              <a:t>36</a:t>
            </a:fld>
            <a:endParaRPr lang="en-US" altLang="zh-TW" smtClean="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23CF1A2F-2DB7-42AC-AF4A-C95F45CFE3E6}" type="slidenum">
              <a:rPr lang="en-US" altLang="zh-TW" smtClean="0">
                <a:latin typeface="Arial" charset="0"/>
              </a:rPr>
              <a:pPr eaLnBrk="1" hangingPunct="1"/>
              <a:t>37</a:t>
            </a:fld>
            <a:endParaRPr lang="en-US" altLang="zh-TW" smtClean="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3CDD4D48-D933-4B96-A5DC-9A2363FF97CD}" type="slidenum">
              <a:rPr lang="en-US" altLang="zh-TW" smtClean="0">
                <a:latin typeface="Arial" charset="0"/>
              </a:rPr>
              <a:pPr eaLnBrk="1" hangingPunct="1"/>
              <a:t>38</a:t>
            </a:fld>
            <a:endParaRPr lang="en-US" altLang="zh-TW" smtClean="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5A29BDA1-FD10-4F93-9C9E-35C0B2F2BBDA}" type="slidenum">
              <a:rPr lang="en-US" altLang="zh-TW" smtClean="0">
                <a:latin typeface="Arial" charset="0"/>
              </a:rPr>
              <a:pPr eaLnBrk="1" hangingPunct="1"/>
              <a:t>39</a:t>
            </a:fld>
            <a:endParaRPr lang="en-US" altLang="zh-TW" smtClean="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99459461-24B5-4B3C-8B08-2A8A6455FA41}" type="slidenum">
              <a:rPr lang="en-US" altLang="zh-TW" smtClean="0">
                <a:latin typeface="Arial" charset="0"/>
              </a:rPr>
              <a:pPr eaLnBrk="1" hangingPunct="1"/>
              <a:t>4</a:t>
            </a:fld>
            <a:endParaRPr lang="en-US" altLang="zh-TW" smtClean="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2B2F9751-CB04-4336-BBC7-ECE0B183F2AE}" type="slidenum">
              <a:rPr lang="en-US" altLang="zh-TW" smtClean="0">
                <a:latin typeface="Arial" charset="0"/>
              </a:rPr>
              <a:pPr eaLnBrk="1" hangingPunct="1"/>
              <a:t>40</a:t>
            </a:fld>
            <a:endParaRPr lang="en-US" altLang="zh-TW" smtClean="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6A6A133-337E-43EF-A6E0-B90C29655FE2}" type="slidenum">
              <a:rPr lang="en-US" altLang="zh-TW" smtClean="0">
                <a:latin typeface="Arial" charset="0"/>
              </a:rPr>
              <a:pPr eaLnBrk="1" hangingPunct="1"/>
              <a:t>41</a:t>
            </a:fld>
            <a:endParaRPr lang="en-US" altLang="zh-TW" smtClean="0">
              <a:latin typeface="Arial"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28BAFAC-A112-4D50-BFB3-D6CA69DE1366}" type="slidenum">
              <a:rPr lang="en-US" altLang="zh-TW" smtClean="0">
                <a:latin typeface="Arial" charset="0"/>
              </a:rPr>
              <a:pPr eaLnBrk="1" hangingPunct="1"/>
              <a:t>42</a:t>
            </a:fld>
            <a:endParaRPr lang="en-US" altLang="zh-TW" smtClean="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3140966A-CDC9-45AA-9E6A-00D1844F79ED}" type="slidenum">
              <a:rPr lang="en-US" altLang="zh-TW" smtClean="0">
                <a:latin typeface="Arial" charset="0"/>
              </a:rPr>
              <a:pPr eaLnBrk="1" hangingPunct="1"/>
              <a:t>43</a:t>
            </a:fld>
            <a:endParaRPr lang="en-US" altLang="zh-TW" smtClean="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D81618A9-E564-47EA-AB0B-654A290FF59D}" type="slidenum">
              <a:rPr lang="en-US" altLang="zh-TW" smtClean="0">
                <a:latin typeface="Arial" charset="0"/>
              </a:rPr>
              <a:pPr eaLnBrk="1" hangingPunct="1"/>
              <a:t>44</a:t>
            </a:fld>
            <a:endParaRPr lang="en-US" altLang="zh-TW" smtClean="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73A53BDA-3FF0-4827-ACDB-0C29BE8A7405}" type="slidenum">
              <a:rPr lang="en-US" altLang="zh-TW" smtClean="0">
                <a:latin typeface="Arial" charset="0"/>
              </a:rPr>
              <a:pPr eaLnBrk="1" hangingPunct="1"/>
              <a:t>45</a:t>
            </a:fld>
            <a:endParaRPr lang="en-US" altLang="zh-TW" smtClean="0">
              <a:latin typeface="Arial"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B492D0F-4BA1-42CC-9082-8669225548A7}" type="slidenum">
              <a:rPr lang="en-US" altLang="zh-TW" smtClean="0">
                <a:latin typeface="Arial" charset="0"/>
              </a:rPr>
              <a:pPr eaLnBrk="1" hangingPunct="1"/>
              <a:t>46</a:t>
            </a:fld>
            <a:endParaRPr lang="en-US" altLang="zh-TW" smtClean="0">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16BC79C6-6D91-4862-84AE-BB0D4A3C6B24}" type="slidenum">
              <a:rPr lang="en-US" altLang="zh-TW" smtClean="0">
                <a:latin typeface="Arial" charset="0"/>
              </a:rPr>
              <a:pPr eaLnBrk="1" hangingPunct="1"/>
              <a:t>47</a:t>
            </a:fld>
            <a:endParaRPr lang="en-US" altLang="zh-TW" smtClean="0">
              <a:latin typeface="Arial"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B31886BC-8C9D-46E2-B345-D3C3914F61A7}" type="slidenum">
              <a:rPr lang="en-US" altLang="zh-TW" smtClean="0">
                <a:latin typeface="Arial" charset="0"/>
              </a:rPr>
              <a:pPr eaLnBrk="1" hangingPunct="1"/>
              <a:t>48</a:t>
            </a:fld>
            <a:endParaRPr lang="en-US" altLang="zh-TW" smtClean="0">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D9F5606A-FDBF-43CB-ACA9-DFAA72B64C54}" type="slidenum">
              <a:rPr lang="en-US" altLang="zh-TW" smtClean="0">
                <a:latin typeface="Arial" charset="0"/>
              </a:rPr>
              <a:pPr eaLnBrk="1" hangingPunct="1"/>
              <a:t>49</a:t>
            </a:fld>
            <a:endParaRPr lang="en-US" altLang="zh-TW" smtClean="0">
              <a:latin typeface="Arial"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7DD9AD6-0BF1-4551-9215-C15455B4D2AD}" type="slidenum">
              <a:rPr lang="en-US" altLang="zh-TW" smtClean="0">
                <a:latin typeface="Arial" charset="0"/>
              </a:rPr>
              <a:pPr eaLnBrk="1" hangingPunct="1"/>
              <a:t>5</a:t>
            </a:fld>
            <a:endParaRPr lang="en-US" altLang="zh-TW" smtClean="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1D0E9A1-0A90-478E-A911-2F493EB927E5}" type="slidenum">
              <a:rPr lang="en-US" altLang="zh-TW" smtClean="0">
                <a:latin typeface="Arial" charset="0"/>
              </a:rPr>
              <a:pPr eaLnBrk="1" hangingPunct="1"/>
              <a:t>50</a:t>
            </a:fld>
            <a:endParaRPr lang="en-US" altLang="zh-TW" smtClean="0">
              <a:latin typeface="Arial"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42D123B9-DE7E-4699-ABD1-63D49946B502}" type="slidenum">
              <a:rPr lang="en-US" altLang="zh-TW" smtClean="0">
                <a:latin typeface="Arial" charset="0"/>
              </a:rPr>
              <a:pPr eaLnBrk="1" hangingPunct="1"/>
              <a:t>51</a:t>
            </a:fld>
            <a:endParaRPr lang="en-US" altLang="zh-TW" smtClean="0">
              <a:latin typeface="Arial"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FA0957B8-6CE7-4573-AEA4-254347228B28}" type="slidenum">
              <a:rPr lang="en-US" altLang="zh-TW" smtClean="0">
                <a:latin typeface="Arial" charset="0"/>
              </a:rPr>
              <a:pPr eaLnBrk="1" hangingPunct="1"/>
              <a:t>52</a:t>
            </a:fld>
            <a:endParaRPr lang="en-US" altLang="zh-TW" smtClean="0">
              <a:latin typeface="Arial"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E0677C2-A29A-4781-99BD-3EE4F36D102B}" type="slidenum">
              <a:rPr lang="en-US" altLang="zh-TW" smtClean="0">
                <a:latin typeface="Arial" charset="0"/>
              </a:rPr>
              <a:pPr eaLnBrk="1" hangingPunct="1"/>
              <a:t>53</a:t>
            </a:fld>
            <a:endParaRPr lang="en-US" altLang="zh-TW" smtClean="0">
              <a:latin typeface="Arial"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C34886E-D389-4568-81F7-A83BC4B0F91B}" type="slidenum">
              <a:rPr lang="en-US" altLang="zh-TW" smtClean="0">
                <a:latin typeface="Arial" charset="0"/>
              </a:rPr>
              <a:pPr eaLnBrk="1" hangingPunct="1"/>
              <a:t>54</a:t>
            </a:fld>
            <a:endParaRPr lang="en-US" altLang="zh-TW" smtClean="0">
              <a:latin typeface="Arial"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04CFF925-E107-446C-AACD-52D7EEBE4FC8}" type="slidenum">
              <a:rPr lang="en-US" altLang="zh-TW" smtClean="0">
                <a:latin typeface="Arial" charset="0"/>
              </a:rPr>
              <a:pPr eaLnBrk="1" hangingPunct="1"/>
              <a:t>55</a:t>
            </a:fld>
            <a:endParaRPr lang="en-US" altLang="zh-TW" smtClean="0">
              <a:latin typeface="Arial"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2557B122-BA91-4815-BF38-8099486E8EB5}" type="slidenum">
              <a:rPr lang="en-US" altLang="zh-TW" smtClean="0">
                <a:latin typeface="Arial" charset="0"/>
              </a:rPr>
              <a:pPr eaLnBrk="1" hangingPunct="1"/>
              <a:t>56</a:t>
            </a:fld>
            <a:endParaRPr lang="en-US" altLang="zh-TW" smtClean="0">
              <a:latin typeface="Arial"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73119A7B-7FB4-42D6-80C5-4F45B5D8E6C9}" type="slidenum">
              <a:rPr lang="en-US" altLang="zh-TW" smtClean="0">
                <a:latin typeface="Arial" charset="0"/>
              </a:rPr>
              <a:pPr eaLnBrk="1" hangingPunct="1"/>
              <a:t>57</a:t>
            </a:fld>
            <a:endParaRPr lang="en-US" altLang="zh-TW" smtClean="0">
              <a:latin typeface="Arial"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1325E902-2467-4575-A882-5DEEC76843C7}" type="slidenum">
              <a:rPr lang="en-US" altLang="zh-TW" smtClean="0">
                <a:latin typeface="Arial" charset="0"/>
              </a:rPr>
              <a:pPr eaLnBrk="1" hangingPunct="1"/>
              <a:t>6</a:t>
            </a:fld>
            <a:endParaRPr lang="en-US" altLang="zh-TW" smtClean="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E72CFB3-574D-44B7-89B2-CF2974B6172C}" type="slidenum">
              <a:rPr lang="en-US" altLang="zh-TW" smtClean="0">
                <a:latin typeface="Arial" charset="0"/>
              </a:rPr>
              <a:pPr eaLnBrk="1" hangingPunct="1"/>
              <a:t>7</a:t>
            </a:fld>
            <a:endParaRPr lang="en-US" altLang="zh-TW" smtClean="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CBFD54E5-03A6-4DDA-99CD-F02D50D5C241}" type="slidenum">
              <a:rPr lang="en-US" altLang="zh-TW" smtClean="0">
                <a:latin typeface="Arial" charset="0"/>
              </a:rPr>
              <a:pPr eaLnBrk="1" hangingPunct="1"/>
              <a:t>8</a:t>
            </a:fld>
            <a:endParaRPr lang="en-US" altLang="zh-TW" smtClean="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84109" indent="-301581" eaLnBrk="0" hangingPunct="0">
              <a:defRPr kumimoji="1">
                <a:solidFill>
                  <a:schemeClr val="tx1"/>
                </a:solidFill>
                <a:latin typeface="Tahoma" pitchFamily="34" charset="0"/>
                <a:ea typeface="新細明體" pitchFamily="18" charset="-120"/>
              </a:defRPr>
            </a:lvl2pPr>
            <a:lvl3pPr marL="1206322" indent="-241264" eaLnBrk="0" hangingPunct="0">
              <a:defRPr kumimoji="1">
                <a:solidFill>
                  <a:schemeClr val="tx1"/>
                </a:solidFill>
                <a:latin typeface="Tahoma" pitchFamily="34" charset="0"/>
                <a:ea typeface="新細明體" pitchFamily="18" charset="-120"/>
              </a:defRPr>
            </a:lvl3pPr>
            <a:lvl4pPr marL="1688851" indent="-241264" eaLnBrk="0" hangingPunct="0">
              <a:defRPr kumimoji="1">
                <a:solidFill>
                  <a:schemeClr val="tx1"/>
                </a:solidFill>
                <a:latin typeface="Tahoma" pitchFamily="34" charset="0"/>
                <a:ea typeface="新細明體" pitchFamily="18" charset="-120"/>
              </a:defRPr>
            </a:lvl4pPr>
            <a:lvl5pPr marL="2171380" indent="-241264" eaLnBrk="0" hangingPunct="0">
              <a:defRPr kumimoji="1">
                <a:solidFill>
                  <a:schemeClr val="tx1"/>
                </a:solidFill>
                <a:latin typeface="Tahoma" pitchFamily="34" charset="0"/>
                <a:ea typeface="新細明體" pitchFamily="18" charset="-120"/>
              </a:defRPr>
            </a:lvl5pPr>
            <a:lvl6pPr marL="2653909" indent="-241264" eaLnBrk="0" fontAlgn="base" hangingPunct="0">
              <a:spcBef>
                <a:spcPct val="0"/>
              </a:spcBef>
              <a:spcAft>
                <a:spcPct val="0"/>
              </a:spcAft>
              <a:defRPr kumimoji="1">
                <a:solidFill>
                  <a:schemeClr val="tx1"/>
                </a:solidFill>
                <a:latin typeface="Tahoma" pitchFamily="34" charset="0"/>
                <a:ea typeface="新細明體" pitchFamily="18" charset="-120"/>
              </a:defRPr>
            </a:lvl6pPr>
            <a:lvl7pPr marL="3136438" indent="-241264" eaLnBrk="0" fontAlgn="base" hangingPunct="0">
              <a:spcBef>
                <a:spcPct val="0"/>
              </a:spcBef>
              <a:spcAft>
                <a:spcPct val="0"/>
              </a:spcAft>
              <a:defRPr kumimoji="1">
                <a:solidFill>
                  <a:schemeClr val="tx1"/>
                </a:solidFill>
                <a:latin typeface="Tahoma" pitchFamily="34" charset="0"/>
                <a:ea typeface="新細明體" pitchFamily="18" charset="-120"/>
              </a:defRPr>
            </a:lvl7pPr>
            <a:lvl8pPr marL="3618967" indent="-241264" eaLnBrk="0" fontAlgn="base" hangingPunct="0">
              <a:spcBef>
                <a:spcPct val="0"/>
              </a:spcBef>
              <a:spcAft>
                <a:spcPct val="0"/>
              </a:spcAft>
              <a:defRPr kumimoji="1">
                <a:solidFill>
                  <a:schemeClr val="tx1"/>
                </a:solidFill>
                <a:latin typeface="Tahoma" pitchFamily="34" charset="0"/>
                <a:ea typeface="新細明體" pitchFamily="18" charset="-120"/>
              </a:defRPr>
            </a:lvl8pPr>
            <a:lvl9pPr marL="4101495" indent="-241264"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83D7425-78D0-4D27-A6EC-B7DE1BD730B8}" type="slidenum">
              <a:rPr lang="en-US" altLang="zh-TW" smtClean="0">
                <a:latin typeface="Arial" charset="0"/>
              </a:rPr>
              <a:pPr eaLnBrk="1" hangingPunct="1"/>
              <a:t>9</a:t>
            </a:fld>
            <a:endParaRPr lang="en-US" altLang="zh-TW" smtClean="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zh-TW" smtClean="0">
              <a:ea typeface="新細明體" pitchFamily="18"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TW" altLang="en-US">
                  <a:ea typeface="新細明體"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TW" altLang="en-US">
                  <a:ea typeface="新細明體" charset="-12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TW" altLang="en-US">
                  <a:ea typeface="新細明體" charset="-12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TW" altLang="en-US">
                  <a:ea typeface="新細明體"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TW" altLang="en-US">
                <a:ea typeface="新細明體"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TW" altLang="en-US">
                <a:ea typeface="新細明體"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TW" altLang="en-US">
                <a:ea typeface="新細明體" charset="-120"/>
              </a:endParaRPr>
            </a:p>
          </p:txBody>
        </p:sp>
      </p:grpSp>
      <p:sp>
        <p:nvSpPr>
          <p:cNvPr id="5132" name="Rectangle 12"/>
          <p:cNvSpPr>
            <a:spLocks noGrp="1" noChangeArrowheads="1"/>
          </p:cNvSpPr>
          <p:nvPr>
            <p:ph type="ctrTitle"/>
          </p:nvPr>
        </p:nvSpPr>
        <p:spPr>
          <a:xfrm>
            <a:off x="990600" y="1676400"/>
            <a:ext cx="7772400" cy="1462088"/>
          </a:xfrm>
        </p:spPr>
        <p:txBody>
          <a:bodyPr/>
          <a:lstStyle>
            <a:lvl1pPr>
              <a:defRPr/>
            </a:lvl1pPr>
          </a:lstStyle>
          <a:p>
            <a:r>
              <a:rPr lang="zh-TW" altLang="en-US"/>
              <a:t>按一下以編輯母片標題樣式</a:t>
            </a:r>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TW" altLang="en-US"/>
              <a:t>按一下以編輯母片副標題樣式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TW"/>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TW"/>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C97E0EDC-63F5-469F-8F41-2A543D23C4B7}" type="slidenum">
              <a:rPr lang="en-US" altLang="zh-TW"/>
              <a:pPr>
                <a:defRPr/>
              </a:pPr>
              <a:t>‹#›</a:t>
            </a:fld>
            <a:endParaRPr lang="en-US" altLang="zh-TW"/>
          </a:p>
        </p:txBody>
      </p:sp>
    </p:spTree>
    <p:extLst>
      <p:ext uri="{BB962C8B-B14F-4D97-AF65-F5344CB8AC3E}">
        <p14:creationId xmlns:p14="http://schemas.microsoft.com/office/powerpoint/2010/main" xmlns="" val="37439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3"/>
          <p:cNvSpPr>
            <a:spLocks noGrp="1" noChangeArrowheads="1"/>
          </p:cNvSpPr>
          <p:nvPr>
            <p:ph type="sldNum" sz="quarter" idx="12"/>
          </p:nvPr>
        </p:nvSpPr>
        <p:spPr>
          <a:ln/>
        </p:spPr>
        <p:txBody>
          <a:bodyPr/>
          <a:lstStyle>
            <a:lvl1pPr>
              <a:defRPr/>
            </a:lvl1pPr>
          </a:lstStyle>
          <a:p>
            <a:pPr>
              <a:defRPr/>
            </a:pPr>
            <a:fld id="{AB563C08-61DA-44AE-AA81-8A8D0DF8FC0F}" type="slidenum">
              <a:rPr lang="en-US" altLang="zh-TW"/>
              <a:pPr>
                <a:defRPr/>
              </a:pPr>
              <a:t>‹#›</a:t>
            </a:fld>
            <a:endParaRPr lang="en-US" altLang="zh-TW"/>
          </a:p>
        </p:txBody>
      </p:sp>
    </p:spTree>
    <p:extLst>
      <p:ext uri="{BB962C8B-B14F-4D97-AF65-F5344CB8AC3E}">
        <p14:creationId xmlns:p14="http://schemas.microsoft.com/office/powerpoint/2010/main" xmlns="" val="1467312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04050" y="214313"/>
            <a:ext cx="1951038" cy="5918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150938" y="214313"/>
            <a:ext cx="5700712" cy="5918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3"/>
          <p:cNvSpPr>
            <a:spLocks noGrp="1" noChangeArrowheads="1"/>
          </p:cNvSpPr>
          <p:nvPr>
            <p:ph type="sldNum" sz="quarter" idx="12"/>
          </p:nvPr>
        </p:nvSpPr>
        <p:spPr>
          <a:ln/>
        </p:spPr>
        <p:txBody>
          <a:bodyPr/>
          <a:lstStyle>
            <a:lvl1pPr>
              <a:defRPr/>
            </a:lvl1pPr>
          </a:lstStyle>
          <a:p>
            <a:pPr>
              <a:defRPr/>
            </a:pPr>
            <a:fld id="{AFC1F29D-9892-4499-B2B8-F39047C6AE81}" type="slidenum">
              <a:rPr lang="en-US" altLang="zh-TW"/>
              <a:pPr>
                <a:defRPr/>
              </a:pPr>
              <a:t>‹#›</a:t>
            </a:fld>
            <a:endParaRPr lang="en-US" altLang="zh-TW"/>
          </a:p>
        </p:txBody>
      </p:sp>
    </p:spTree>
    <p:extLst>
      <p:ext uri="{BB962C8B-B14F-4D97-AF65-F5344CB8AC3E}">
        <p14:creationId xmlns:p14="http://schemas.microsoft.com/office/powerpoint/2010/main" xmlns="" val="8841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150938" y="214313"/>
            <a:ext cx="7793037" cy="1462087"/>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1182688" y="2017713"/>
            <a:ext cx="381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145088" y="2017713"/>
            <a:ext cx="381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3"/>
          <p:cNvSpPr>
            <a:spLocks noGrp="1" noChangeArrowheads="1"/>
          </p:cNvSpPr>
          <p:nvPr>
            <p:ph type="sldNum" sz="quarter" idx="12"/>
          </p:nvPr>
        </p:nvSpPr>
        <p:spPr>
          <a:ln/>
        </p:spPr>
        <p:txBody>
          <a:bodyPr/>
          <a:lstStyle>
            <a:lvl1pPr>
              <a:defRPr/>
            </a:lvl1pPr>
          </a:lstStyle>
          <a:p>
            <a:pPr>
              <a:defRPr/>
            </a:pPr>
            <a:fld id="{26F6E55A-71FD-4669-B57E-A8C8EF6F9952}" type="slidenum">
              <a:rPr lang="en-US" altLang="zh-TW"/>
              <a:pPr>
                <a:defRPr/>
              </a:pPr>
              <a:t>‹#›</a:t>
            </a:fld>
            <a:endParaRPr lang="en-US" altLang="zh-TW"/>
          </a:p>
        </p:txBody>
      </p:sp>
    </p:spTree>
    <p:extLst>
      <p:ext uri="{BB962C8B-B14F-4D97-AF65-F5344CB8AC3E}">
        <p14:creationId xmlns:p14="http://schemas.microsoft.com/office/powerpoint/2010/main" xmlns="" val="38413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3"/>
          <p:cNvSpPr>
            <a:spLocks noGrp="1" noChangeArrowheads="1"/>
          </p:cNvSpPr>
          <p:nvPr>
            <p:ph type="sldNum" sz="quarter" idx="12"/>
          </p:nvPr>
        </p:nvSpPr>
        <p:spPr>
          <a:ln/>
        </p:spPr>
        <p:txBody>
          <a:bodyPr/>
          <a:lstStyle>
            <a:lvl1pPr>
              <a:defRPr/>
            </a:lvl1pPr>
          </a:lstStyle>
          <a:p>
            <a:pPr>
              <a:defRPr/>
            </a:pPr>
            <a:fld id="{6237A928-0E27-493F-9407-FB81BDC55571}" type="slidenum">
              <a:rPr lang="en-US" altLang="zh-TW"/>
              <a:pPr>
                <a:defRPr/>
              </a:pPr>
              <a:t>‹#›</a:t>
            </a:fld>
            <a:endParaRPr lang="en-US" altLang="zh-TW"/>
          </a:p>
        </p:txBody>
      </p:sp>
    </p:spTree>
    <p:extLst>
      <p:ext uri="{BB962C8B-B14F-4D97-AF65-F5344CB8AC3E}">
        <p14:creationId xmlns:p14="http://schemas.microsoft.com/office/powerpoint/2010/main" xmlns="" val="1776713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3"/>
          <p:cNvSpPr>
            <a:spLocks noGrp="1" noChangeArrowheads="1"/>
          </p:cNvSpPr>
          <p:nvPr>
            <p:ph type="sldNum" sz="quarter" idx="12"/>
          </p:nvPr>
        </p:nvSpPr>
        <p:spPr>
          <a:ln/>
        </p:spPr>
        <p:txBody>
          <a:bodyPr/>
          <a:lstStyle>
            <a:lvl1pPr>
              <a:defRPr/>
            </a:lvl1pPr>
          </a:lstStyle>
          <a:p>
            <a:pPr>
              <a:defRPr/>
            </a:pPr>
            <a:fld id="{27E8FF2E-0F4B-4220-8A57-260179E94EDF}" type="slidenum">
              <a:rPr lang="en-US" altLang="zh-TW"/>
              <a:pPr>
                <a:defRPr/>
              </a:pPr>
              <a:t>‹#›</a:t>
            </a:fld>
            <a:endParaRPr lang="en-US" altLang="zh-TW"/>
          </a:p>
        </p:txBody>
      </p:sp>
    </p:spTree>
    <p:extLst>
      <p:ext uri="{BB962C8B-B14F-4D97-AF65-F5344CB8AC3E}">
        <p14:creationId xmlns:p14="http://schemas.microsoft.com/office/powerpoint/2010/main" xmlns="" val="361908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3"/>
          <p:cNvSpPr>
            <a:spLocks noGrp="1" noChangeArrowheads="1"/>
          </p:cNvSpPr>
          <p:nvPr>
            <p:ph type="sldNum" sz="quarter" idx="12"/>
          </p:nvPr>
        </p:nvSpPr>
        <p:spPr>
          <a:ln/>
        </p:spPr>
        <p:txBody>
          <a:bodyPr/>
          <a:lstStyle>
            <a:lvl1pPr>
              <a:defRPr/>
            </a:lvl1pPr>
          </a:lstStyle>
          <a:p>
            <a:pPr>
              <a:defRPr/>
            </a:pPr>
            <a:fld id="{1540D2D9-B506-480F-A9B8-702AD05B3C57}" type="slidenum">
              <a:rPr lang="en-US" altLang="zh-TW"/>
              <a:pPr>
                <a:defRPr/>
              </a:pPr>
              <a:t>‹#›</a:t>
            </a:fld>
            <a:endParaRPr lang="en-US" altLang="zh-TW"/>
          </a:p>
        </p:txBody>
      </p:sp>
    </p:spTree>
    <p:extLst>
      <p:ext uri="{BB962C8B-B14F-4D97-AF65-F5344CB8AC3E}">
        <p14:creationId xmlns:p14="http://schemas.microsoft.com/office/powerpoint/2010/main" xmlns="" val="311237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13"/>
          <p:cNvSpPr>
            <a:spLocks noGrp="1" noChangeArrowheads="1"/>
          </p:cNvSpPr>
          <p:nvPr>
            <p:ph type="sldNum" sz="quarter" idx="12"/>
          </p:nvPr>
        </p:nvSpPr>
        <p:spPr>
          <a:ln/>
        </p:spPr>
        <p:txBody>
          <a:bodyPr/>
          <a:lstStyle>
            <a:lvl1pPr>
              <a:defRPr/>
            </a:lvl1pPr>
          </a:lstStyle>
          <a:p>
            <a:pPr>
              <a:defRPr/>
            </a:pPr>
            <a:fld id="{9801BC50-C695-4439-AA01-0D1816FF6A71}" type="slidenum">
              <a:rPr lang="en-US" altLang="zh-TW"/>
              <a:pPr>
                <a:defRPr/>
              </a:pPr>
              <a:t>‹#›</a:t>
            </a:fld>
            <a:endParaRPr lang="en-US" altLang="zh-TW"/>
          </a:p>
        </p:txBody>
      </p:sp>
    </p:spTree>
    <p:extLst>
      <p:ext uri="{BB962C8B-B14F-4D97-AF65-F5344CB8AC3E}">
        <p14:creationId xmlns:p14="http://schemas.microsoft.com/office/powerpoint/2010/main" xmlns="" val="413309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13"/>
          <p:cNvSpPr>
            <a:spLocks noGrp="1" noChangeArrowheads="1"/>
          </p:cNvSpPr>
          <p:nvPr>
            <p:ph type="sldNum" sz="quarter" idx="12"/>
          </p:nvPr>
        </p:nvSpPr>
        <p:spPr>
          <a:ln/>
        </p:spPr>
        <p:txBody>
          <a:bodyPr/>
          <a:lstStyle>
            <a:lvl1pPr>
              <a:defRPr/>
            </a:lvl1pPr>
          </a:lstStyle>
          <a:p>
            <a:pPr>
              <a:defRPr/>
            </a:pPr>
            <a:fld id="{DAF1E5D9-3D42-4767-8688-83B5170B9819}" type="slidenum">
              <a:rPr lang="en-US" altLang="zh-TW"/>
              <a:pPr>
                <a:defRPr/>
              </a:pPr>
              <a:t>‹#›</a:t>
            </a:fld>
            <a:endParaRPr lang="en-US" altLang="zh-TW"/>
          </a:p>
        </p:txBody>
      </p:sp>
    </p:spTree>
    <p:extLst>
      <p:ext uri="{BB962C8B-B14F-4D97-AF65-F5344CB8AC3E}">
        <p14:creationId xmlns:p14="http://schemas.microsoft.com/office/powerpoint/2010/main" xmlns="" val="213049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13"/>
          <p:cNvSpPr>
            <a:spLocks noGrp="1" noChangeArrowheads="1"/>
          </p:cNvSpPr>
          <p:nvPr>
            <p:ph type="sldNum" sz="quarter" idx="12"/>
          </p:nvPr>
        </p:nvSpPr>
        <p:spPr>
          <a:ln/>
        </p:spPr>
        <p:txBody>
          <a:bodyPr/>
          <a:lstStyle>
            <a:lvl1pPr>
              <a:defRPr/>
            </a:lvl1pPr>
          </a:lstStyle>
          <a:p>
            <a:pPr>
              <a:defRPr/>
            </a:pPr>
            <a:fld id="{B41F7FDA-0F38-4ED8-A074-4AB069BE34E6}" type="slidenum">
              <a:rPr lang="en-US" altLang="zh-TW"/>
              <a:pPr>
                <a:defRPr/>
              </a:pPr>
              <a:t>‹#›</a:t>
            </a:fld>
            <a:endParaRPr lang="en-US" altLang="zh-TW"/>
          </a:p>
        </p:txBody>
      </p:sp>
    </p:spTree>
    <p:extLst>
      <p:ext uri="{BB962C8B-B14F-4D97-AF65-F5344CB8AC3E}">
        <p14:creationId xmlns:p14="http://schemas.microsoft.com/office/powerpoint/2010/main" xmlns="" val="425611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3"/>
          <p:cNvSpPr>
            <a:spLocks noGrp="1" noChangeArrowheads="1"/>
          </p:cNvSpPr>
          <p:nvPr>
            <p:ph type="sldNum" sz="quarter" idx="12"/>
          </p:nvPr>
        </p:nvSpPr>
        <p:spPr>
          <a:ln/>
        </p:spPr>
        <p:txBody>
          <a:bodyPr/>
          <a:lstStyle>
            <a:lvl1pPr>
              <a:defRPr/>
            </a:lvl1pPr>
          </a:lstStyle>
          <a:p>
            <a:pPr>
              <a:defRPr/>
            </a:pPr>
            <a:fld id="{78463E62-8542-4305-9F73-942A343A8846}" type="slidenum">
              <a:rPr lang="en-US" altLang="zh-TW"/>
              <a:pPr>
                <a:defRPr/>
              </a:pPr>
              <a:t>‹#›</a:t>
            </a:fld>
            <a:endParaRPr lang="en-US" altLang="zh-TW"/>
          </a:p>
        </p:txBody>
      </p:sp>
    </p:spTree>
    <p:extLst>
      <p:ext uri="{BB962C8B-B14F-4D97-AF65-F5344CB8AC3E}">
        <p14:creationId xmlns:p14="http://schemas.microsoft.com/office/powerpoint/2010/main" xmlns="" val="1116086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3"/>
          <p:cNvSpPr>
            <a:spLocks noGrp="1" noChangeArrowheads="1"/>
          </p:cNvSpPr>
          <p:nvPr>
            <p:ph type="sldNum" sz="quarter" idx="12"/>
          </p:nvPr>
        </p:nvSpPr>
        <p:spPr>
          <a:ln/>
        </p:spPr>
        <p:txBody>
          <a:bodyPr/>
          <a:lstStyle>
            <a:lvl1pPr>
              <a:defRPr/>
            </a:lvl1pPr>
          </a:lstStyle>
          <a:p>
            <a:pPr>
              <a:defRPr/>
            </a:pPr>
            <a:fld id="{8F542207-0670-4ECB-A599-87E64C9227C8}" type="slidenum">
              <a:rPr lang="en-US" altLang="zh-TW"/>
              <a:pPr>
                <a:defRPr/>
              </a:pPr>
              <a:t>‹#›</a:t>
            </a:fld>
            <a:endParaRPr lang="en-US" altLang="zh-TW"/>
          </a:p>
        </p:txBody>
      </p:sp>
    </p:spTree>
    <p:extLst>
      <p:ext uri="{BB962C8B-B14F-4D97-AF65-F5344CB8AC3E}">
        <p14:creationId xmlns:p14="http://schemas.microsoft.com/office/powerpoint/2010/main" xmlns="" val="1923693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lang="zh-TW" altLang="zh-TW" sz="2400">
              <a:ea typeface="新細明體" charset="-120"/>
            </a:endParaRPr>
          </a:p>
        </p:txBody>
      </p:sp>
      <p:sp>
        <p:nvSpPr>
          <p:cNvPr id="40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TW" altLang="zh-TW" sz="2400">
              <a:ea typeface="新細明體" charset="-120"/>
            </a:endParaRPr>
          </a:p>
        </p:txBody>
      </p:sp>
      <p:sp>
        <p:nvSpPr>
          <p:cNvPr id="410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lang="zh-TW" altLang="zh-TW" sz="2400">
              <a:ea typeface="新細明體" charset="-120"/>
            </a:endParaRPr>
          </a:p>
        </p:txBody>
      </p:sp>
      <p:sp>
        <p:nvSpPr>
          <p:cNvPr id="41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TW" altLang="zh-TW" sz="2400">
              <a:ea typeface="新細明體" charset="-120"/>
            </a:endParaRPr>
          </a:p>
        </p:txBody>
      </p:sp>
      <p:sp>
        <p:nvSpPr>
          <p:cNvPr id="41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TW" altLang="zh-TW" sz="2400">
              <a:ea typeface="新細明體" charset="-120"/>
            </a:endParaRPr>
          </a:p>
        </p:txBody>
      </p:sp>
      <p:sp>
        <p:nvSpPr>
          <p:cNvPr id="410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lang="zh-TW" altLang="zh-TW" sz="2400">
              <a:ea typeface="新細明體" charset="-120"/>
            </a:endParaRPr>
          </a:p>
        </p:txBody>
      </p:sp>
      <p:sp>
        <p:nvSpPr>
          <p:cNvPr id="41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TW" altLang="zh-TW" sz="2400">
              <a:ea typeface="新細明體" charset="-120"/>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新細明體" charset="-120"/>
              </a:defRPr>
            </a:lvl1pPr>
          </a:lstStyle>
          <a:p>
            <a:pPr>
              <a:defRPr/>
            </a:pPr>
            <a:endParaRPr lang="en-US" altLang="zh-TW"/>
          </a:p>
        </p:txBody>
      </p:sp>
      <p:sp>
        <p:nvSpPr>
          <p:cNvPr id="41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新細明體" charset="-120"/>
              </a:defRPr>
            </a:lvl1pPr>
          </a:lstStyle>
          <a:p>
            <a:pPr>
              <a:defRPr/>
            </a:pPr>
            <a:endParaRPr lang="en-US" altLang="zh-TW"/>
          </a:p>
        </p:txBody>
      </p:sp>
      <p:sp>
        <p:nvSpPr>
          <p:cNvPr id="41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新細明體" charset="-120"/>
              </a:defRPr>
            </a:lvl1pPr>
          </a:lstStyle>
          <a:p>
            <a:pPr>
              <a:defRPr/>
            </a:pPr>
            <a:fld id="{D54B2FEC-3202-493A-94CE-E1BEF9CD4141}"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12"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新細明體" charset="-120"/>
        </a:defRPr>
      </a:lvl2pPr>
      <a:lvl3pPr algn="l" rtl="0" eaLnBrk="0" fontAlgn="base" hangingPunct="0">
        <a:spcBef>
          <a:spcPct val="0"/>
        </a:spcBef>
        <a:spcAft>
          <a:spcPct val="0"/>
        </a:spcAft>
        <a:defRPr kumimoji="1" sz="4400">
          <a:solidFill>
            <a:schemeClr val="tx2"/>
          </a:solidFill>
          <a:latin typeface="Tahoma" pitchFamily="34" charset="0"/>
          <a:ea typeface="新細明體" charset="-120"/>
        </a:defRPr>
      </a:lvl3pPr>
      <a:lvl4pPr algn="l" rtl="0" eaLnBrk="0" fontAlgn="base" hangingPunct="0">
        <a:spcBef>
          <a:spcPct val="0"/>
        </a:spcBef>
        <a:spcAft>
          <a:spcPct val="0"/>
        </a:spcAft>
        <a:defRPr kumimoji="1" sz="4400">
          <a:solidFill>
            <a:schemeClr val="tx2"/>
          </a:solidFill>
          <a:latin typeface="Tahoma" pitchFamily="34" charset="0"/>
          <a:ea typeface="新細明體" charset="-120"/>
        </a:defRPr>
      </a:lvl4pPr>
      <a:lvl5pPr algn="l" rtl="0" eaLnBrk="0" fontAlgn="base" hangingPunct="0">
        <a:spcBef>
          <a:spcPct val="0"/>
        </a:spcBef>
        <a:spcAft>
          <a:spcPct val="0"/>
        </a:spcAft>
        <a:defRPr kumimoji="1" sz="4400">
          <a:solidFill>
            <a:schemeClr val="tx2"/>
          </a:solidFill>
          <a:latin typeface="Tahoma" pitchFamily="34" charset="0"/>
          <a:ea typeface="新細明體" charset="-120"/>
        </a:defRPr>
      </a:lvl5pPr>
      <a:lvl6pPr marL="457200" algn="l" rtl="0" fontAlgn="base">
        <a:spcBef>
          <a:spcPct val="0"/>
        </a:spcBef>
        <a:spcAft>
          <a:spcPct val="0"/>
        </a:spcAft>
        <a:defRPr kumimoji="1" sz="4400">
          <a:solidFill>
            <a:schemeClr val="tx2"/>
          </a:solidFill>
          <a:latin typeface="Tahoma" pitchFamily="34" charset="0"/>
          <a:ea typeface="新細明體" charset="-120"/>
        </a:defRPr>
      </a:lvl6pPr>
      <a:lvl7pPr marL="914400" algn="l" rtl="0" fontAlgn="base">
        <a:spcBef>
          <a:spcPct val="0"/>
        </a:spcBef>
        <a:spcAft>
          <a:spcPct val="0"/>
        </a:spcAft>
        <a:defRPr kumimoji="1" sz="4400">
          <a:solidFill>
            <a:schemeClr val="tx2"/>
          </a:solidFill>
          <a:latin typeface="Tahoma" pitchFamily="34" charset="0"/>
          <a:ea typeface="新細明體" charset="-120"/>
        </a:defRPr>
      </a:lvl7pPr>
      <a:lvl8pPr marL="1371600" algn="l" rtl="0" fontAlgn="base">
        <a:spcBef>
          <a:spcPct val="0"/>
        </a:spcBef>
        <a:spcAft>
          <a:spcPct val="0"/>
        </a:spcAft>
        <a:defRPr kumimoji="1" sz="4400">
          <a:solidFill>
            <a:schemeClr val="tx2"/>
          </a:solidFill>
          <a:latin typeface="Tahoma" pitchFamily="34" charset="0"/>
          <a:ea typeface="新細明體" charset="-120"/>
        </a:defRPr>
      </a:lvl8pPr>
      <a:lvl9pPr marL="1828800" algn="l" rtl="0" fontAlgn="base">
        <a:spcBef>
          <a:spcPct val="0"/>
        </a:spcBef>
        <a:spcAft>
          <a:spcPct val="0"/>
        </a:spcAft>
        <a:defRPr kumimoji="1" sz="4400">
          <a:solidFill>
            <a:schemeClr val="tx2"/>
          </a:solidFill>
          <a:latin typeface="Tahoma" pitchFamily="34" charset="0"/>
          <a:ea typeface="新細明體" charset="-12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hyperlink" Target="http://zh.wikipedia.org/wiki/%E8%8A%AF%E7%89%87" TargetMode="External"/><Relationship Id="rId3" Type="http://schemas.openxmlformats.org/officeDocument/2006/relationships/image" Target="../media/image35.png"/><Relationship Id="rId7" Type="http://schemas.openxmlformats.org/officeDocument/2006/relationships/hyperlink" Target="http://zh.wikipedia.org/wiki/%E9%9B%BB%E5%A3%9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zh.wikipedia.org/wiki/%E7%B4%AB%E5%A4%96%E7%B7%9A" TargetMode="External"/><Relationship Id="rId5" Type="http://schemas.openxmlformats.org/officeDocument/2006/relationships/hyperlink" Target="http://zh.wikipedia.org/wiki/EPROM" TargetMode="External"/><Relationship Id="rId10" Type="http://schemas.openxmlformats.org/officeDocument/2006/relationships/hyperlink" Target="http://zh.wikipedia.org/wiki/%E6%95%B8%E6%93%9A" TargetMode="External"/><Relationship Id="rId4" Type="http://schemas.openxmlformats.org/officeDocument/2006/relationships/image" Target="../media/image36.png"/><Relationship Id="rId9" Type="http://schemas.openxmlformats.org/officeDocument/2006/relationships/hyperlink" Target="http://zh.wikipedia.org/wiki/%E4%BF%A1%E6%81%A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www.iar.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827088" y="912813"/>
            <a:ext cx="7772400" cy="2016125"/>
          </a:xfrm>
        </p:spPr>
        <p:txBody>
          <a:bodyPr/>
          <a:lstStyle/>
          <a:p>
            <a:pPr algn="ctr" eaLnBrk="1" hangingPunct="1"/>
            <a:r>
              <a:rPr lang="en-US" altLang="zh-TW" sz="4800" b="1" smtClean="0">
                <a:latin typeface="微軟正黑體" pitchFamily="34" charset="-120"/>
                <a:ea typeface="微軟正黑體" pitchFamily="34" charset="-120"/>
              </a:rPr>
              <a:t>ZigBee PRO</a:t>
            </a:r>
            <a:br>
              <a:rPr lang="en-US" altLang="zh-TW" sz="4800" b="1" smtClean="0">
                <a:latin typeface="微軟正黑體" pitchFamily="34" charset="-120"/>
                <a:ea typeface="微軟正黑體" pitchFamily="34" charset="-120"/>
              </a:rPr>
            </a:br>
            <a:r>
              <a:rPr lang="zh-TW" altLang="en-US" sz="4800" b="1" smtClean="0">
                <a:latin typeface="微軟正黑體" pitchFamily="34" charset="-120"/>
                <a:ea typeface="微軟正黑體" pitchFamily="34" charset="-120"/>
              </a:rPr>
              <a:t>教學實驗平台</a:t>
            </a:r>
            <a:r>
              <a:rPr lang="en-US" altLang="zh-TW" sz="4800" b="1" smtClean="0">
                <a:latin typeface="微軟正黑體" pitchFamily="34" charset="-120"/>
                <a:ea typeface="微軟正黑體" pitchFamily="34" charset="-120"/>
              </a:rPr>
              <a:t/>
            </a:r>
            <a:br>
              <a:rPr lang="en-US" altLang="zh-TW" sz="4800" b="1" smtClean="0">
                <a:latin typeface="微軟正黑體" pitchFamily="34" charset="-120"/>
                <a:ea typeface="微軟正黑體" pitchFamily="34" charset="-120"/>
              </a:rPr>
            </a:br>
            <a:r>
              <a:rPr lang="en-US" altLang="zh-TW" sz="4800" b="1" smtClean="0">
                <a:latin typeface="微軟正黑體" pitchFamily="34" charset="-120"/>
                <a:ea typeface="微軟正黑體" pitchFamily="34" charset="-120"/>
              </a:rPr>
              <a:t>TI CC2530</a:t>
            </a:r>
            <a:endParaRPr lang="zh-TW" altLang="en-US" sz="4800" b="1" smtClean="0">
              <a:latin typeface="微軟正黑體" pitchFamily="34" charset="-120"/>
              <a:ea typeface="微軟正黑體" pitchFamily="34" charset="-120"/>
            </a:endParaRPr>
          </a:p>
        </p:txBody>
      </p:sp>
      <p:pic>
        <p:nvPicPr>
          <p:cNvPr id="3075" name="Picture 7" descr="\\sy-ss\Catalog\產品圖\RFID\ZigBee(300)\Zigbee-E-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3286125"/>
            <a:ext cx="1143000" cy="311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6" name="Picture 6" descr="\\sy-ss\Catalog\產品圖\RFID\ZigBee(300)\Zigbee-B4.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43625" y="3571875"/>
            <a:ext cx="3143250" cy="303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7" name="Picture 6" descr="\\sy-ss\Catalog\產品圖\RFID\RFID(300dpi)\ZigBee(300)\Zigbee-A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14563" y="3214688"/>
            <a:ext cx="3946525" cy="371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圖片 4" descr="http://www.mcuol.com/download/uppic/20090831013758CC2530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3750" y="5141913"/>
            <a:ext cx="1571625" cy="1358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簡介</a:t>
            </a:r>
          </a:p>
        </p:txBody>
      </p:sp>
      <p:sp>
        <p:nvSpPr>
          <p:cNvPr id="12292" name="Rectangle 3"/>
          <p:cNvSpPr>
            <a:spLocks noGrp="1" noChangeArrowheads="1"/>
          </p:cNvSpPr>
          <p:nvPr>
            <p:ph type="body" idx="1"/>
          </p:nvPr>
        </p:nvSpPr>
        <p:spPr>
          <a:xfrm>
            <a:off x="827088" y="2017713"/>
            <a:ext cx="7632700" cy="4625975"/>
          </a:xfrm>
        </p:spPr>
        <p:txBody>
          <a:bodyPr/>
          <a:lstStyle/>
          <a:p>
            <a:pPr marL="323850" indent="-323850" eaLnBrk="1" hangingPunct="1"/>
            <a:r>
              <a:rPr lang="zh-TW" altLang="en-US" sz="2800" b="1" smtClean="0">
                <a:latin typeface="微軟正黑體" pitchFamily="34" charset="-120"/>
                <a:ea typeface="微軟正黑體" pitchFamily="34" charset="-120"/>
              </a:rPr>
              <a:t>完整支援 </a:t>
            </a:r>
            <a:r>
              <a:rPr lang="en-US" altLang="zh-TW" sz="2800" b="1" smtClean="0">
                <a:latin typeface="微軟正黑體" pitchFamily="34" charset="-120"/>
                <a:ea typeface="微軟正黑體" pitchFamily="34" charset="-120"/>
              </a:rPr>
              <a:t>IEEE 802.15.4</a:t>
            </a:r>
            <a:r>
              <a:rPr lang="zh-TW" altLang="zh-TW"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ZigBee2007</a:t>
            </a:r>
            <a:r>
              <a:rPr lang="zh-TW" altLang="en-US" sz="2800" b="1" smtClean="0">
                <a:latin typeface="微軟正黑體" pitchFamily="34" charset="-120"/>
                <a:ea typeface="微軟正黑體" pitchFamily="34" charset="-120"/>
              </a:rPr>
              <a:t> </a:t>
            </a:r>
            <a:r>
              <a:rPr lang="zh-TW" altLang="zh-TW" sz="2800" b="1" smtClean="0">
                <a:latin typeface="微軟正黑體" pitchFamily="34" charset="-120"/>
                <a:ea typeface="微軟正黑體" pitchFamily="34" charset="-120"/>
              </a:rPr>
              <a:t>、 </a:t>
            </a:r>
            <a:r>
              <a:rPr lang="en-US" altLang="zh-TW" sz="2800" b="1" smtClean="0">
                <a:latin typeface="微軟正黑體" pitchFamily="34" charset="-120"/>
                <a:ea typeface="微軟正黑體" pitchFamily="34" charset="-120"/>
              </a:rPr>
              <a:t>ZigBeePRO</a:t>
            </a:r>
            <a:r>
              <a:rPr lang="zh-TW" altLang="zh-TW" sz="2800" b="1" smtClean="0">
                <a:latin typeface="微軟正黑體" pitchFamily="34" charset="-120"/>
                <a:ea typeface="微軟正黑體" pitchFamily="34" charset="-120"/>
              </a:rPr>
              <a:t>和</a:t>
            </a:r>
            <a:r>
              <a:rPr lang="en-US" altLang="zh-TW" sz="2800" b="1" smtClean="0">
                <a:latin typeface="微軟正黑體" pitchFamily="34" charset="-120"/>
                <a:ea typeface="微軟正黑體" pitchFamily="34" charset="-120"/>
              </a:rPr>
              <a:t>RF4CE</a:t>
            </a:r>
            <a:r>
              <a:rPr lang="zh-TW" altLang="zh-TW" sz="2800" b="1" smtClean="0">
                <a:latin typeface="微軟正黑體" pitchFamily="34" charset="-120"/>
                <a:ea typeface="微軟正黑體" pitchFamily="34" charset="-120"/>
              </a:rPr>
              <a:t>應用。</a:t>
            </a:r>
            <a:endParaRPr lang="en-US" altLang="zh-TW" sz="2800" b="1" smtClean="0">
              <a:latin typeface="微軟正黑體" pitchFamily="34" charset="-120"/>
              <a:ea typeface="微軟正黑體" pitchFamily="34" charset="-120"/>
            </a:endParaRPr>
          </a:p>
          <a:p>
            <a:pPr marL="323850" indent="-323850" eaLnBrk="1" hangingPunct="1"/>
            <a:r>
              <a:rPr lang="zh-TW" altLang="zh-TW" sz="2800" b="1" smtClean="0">
                <a:latin typeface="微軟正黑體" pitchFamily="34" charset="-120"/>
                <a:ea typeface="微軟正黑體" pitchFamily="34" charset="-120"/>
              </a:rPr>
              <a:t>高性能的</a:t>
            </a:r>
            <a:r>
              <a:rPr lang="en-US" altLang="zh-TW" sz="2800" b="1" smtClean="0">
                <a:latin typeface="微軟正黑體" pitchFamily="34" charset="-120"/>
                <a:ea typeface="微軟正黑體" pitchFamily="34" charset="-120"/>
              </a:rPr>
              <a:t>RF</a:t>
            </a:r>
            <a:r>
              <a:rPr lang="zh-TW" altLang="zh-TW" sz="2800" b="1" smtClean="0">
                <a:latin typeface="微軟正黑體" pitchFamily="34" charset="-120"/>
                <a:ea typeface="微軟正黑體" pitchFamily="34" charset="-120"/>
              </a:rPr>
              <a:t>收發器與一個增強型</a:t>
            </a:r>
            <a:r>
              <a:rPr lang="en-US" altLang="zh-TW" sz="2800" b="1" smtClean="0">
                <a:latin typeface="微軟正黑體" pitchFamily="34" charset="-120"/>
                <a:ea typeface="微軟正黑體" pitchFamily="34" charset="-120"/>
              </a:rPr>
              <a:t>8051</a:t>
            </a:r>
            <a:r>
              <a:rPr lang="zh-TW" altLang="zh-TW" sz="2800" b="1" smtClean="0">
                <a:latin typeface="微軟正黑體" pitchFamily="34" charset="-120"/>
                <a:ea typeface="微軟正黑體" pitchFamily="34" charset="-120"/>
              </a:rPr>
              <a:t>微處理器，</a:t>
            </a:r>
            <a:r>
              <a:rPr lang="en-US" altLang="zh-TW" sz="2800" b="1" smtClean="0">
                <a:latin typeface="微軟正黑體" pitchFamily="34" charset="-120"/>
                <a:ea typeface="微軟正黑體" pitchFamily="34" charset="-120"/>
              </a:rPr>
              <a:t>8 kB</a:t>
            </a:r>
            <a:r>
              <a:rPr lang="zh-TW" altLang="zh-TW" sz="2800" b="1" smtClean="0">
                <a:latin typeface="微軟正黑體" pitchFamily="34" charset="-120"/>
                <a:ea typeface="微軟正黑體" pitchFamily="34" charset="-120"/>
              </a:rPr>
              <a:t>的</a:t>
            </a:r>
            <a:r>
              <a:rPr lang="en-US" altLang="zh-TW" sz="2800" b="1" smtClean="0">
                <a:latin typeface="微軟正黑體" pitchFamily="34" charset="-120"/>
                <a:ea typeface="微軟正黑體" pitchFamily="34" charset="-120"/>
              </a:rPr>
              <a:t>RAM </a:t>
            </a:r>
            <a:r>
              <a:rPr lang="zh-TW" altLang="zh-TW"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32/64/128/256 KB</a:t>
            </a:r>
            <a:r>
              <a:rPr lang="zh-TW" altLang="zh-TW" sz="2800" b="1" smtClean="0">
                <a:latin typeface="微軟正黑體" pitchFamily="34" charset="-120"/>
                <a:ea typeface="微軟正黑體" pitchFamily="34" charset="-120"/>
              </a:rPr>
              <a:t>快閃記憶體。</a:t>
            </a:r>
            <a:endParaRPr lang="en-US" altLang="zh-TW" sz="2800" b="1" smtClean="0">
              <a:latin typeface="微軟正黑體" pitchFamily="34" charset="-120"/>
              <a:ea typeface="微軟正黑體" pitchFamily="34" charset="-120"/>
            </a:endParaRPr>
          </a:p>
          <a:p>
            <a:pPr marL="323850" indent="-323850" eaLnBrk="1" hangingPunct="1"/>
            <a:r>
              <a:rPr lang="zh-TW" altLang="zh-TW" sz="2800" b="1" smtClean="0">
                <a:latin typeface="微軟正黑體" pitchFamily="34" charset="-120"/>
                <a:ea typeface="微軟正黑體" pitchFamily="34" charset="-120"/>
              </a:rPr>
              <a:t>業界首款符合</a:t>
            </a:r>
            <a:r>
              <a:rPr lang="en-US" altLang="zh-TW" sz="2800" b="1" smtClean="0">
                <a:latin typeface="微軟正黑體" pitchFamily="34" charset="-120"/>
                <a:ea typeface="微軟正黑體" pitchFamily="34" charset="-120"/>
              </a:rPr>
              <a:t>ZigBee RF4CE</a:t>
            </a:r>
            <a:r>
              <a:rPr lang="zh-TW" altLang="zh-TW" sz="2800" b="1" smtClean="0">
                <a:latin typeface="微軟正黑體" pitchFamily="34" charset="-120"/>
                <a:ea typeface="微軟正黑體" pitchFamily="34" charset="-120"/>
              </a:rPr>
              <a:t>相容的協議。</a:t>
            </a:r>
            <a:endParaRPr lang="en-US" altLang="zh-TW" sz="2800" b="1" smtClean="0">
              <a:latin typeface="微軟正黑體" pitchFamily="34" charset="-120"/>
              <a:ea typeface="微軟正黑體" pitchFamily="34" charset="-120"/>
            </a:endParaRPr>
          </a:p>
          <a:p>
            <a:pPr marL="323850" indent="-323850" eaLnBrk="1" hangingPunct="1"/>
            <a:r>
              <a:rPr lang="zh-TW" altLang="zh-TW" sz="2800" b="1" smtClean="0">
                <a:latin typeface="微軟正黑體" pitchFamily="34" charset="-120"/>
                <a:ea typeface="微軟正黑體" pitchFamily="34" charset="-120"/>
              </a:rPr>
              <a:t>出色的接收器靈敏度和抗干擾能力。</a:t>
            </a:r>
            <a:endParaRPr lang="en-US" altLang="zh-TW" sz="2800" b="1" smtClean="0">
              <a:latin typeface="微軟正黑體" pitchFamily="34" charset="-120"/>
              <a:ea typeface="微軟正黑體" pitchFamily="34" charset="-120"/>
            </a:endParaRPr>
          </a:p>
          <a:p>
            <a:pPr marL="323850" indent="-323850" eaLnBrk="1" hangingPunct="1"/>
            <a:r>
              <a:rPr lang="zh-TW" altLang="zh-TW" sz="2800" b="1" smtClean="0">
                <a:latin typeface="微軟正黑體" pitchFamily="34" charset="-120"/>
                <a:ea typeface="微軟正黑體" pitchFamily="34" charset="-120"/>
              </a:rPr>
              <a:t>極少量的外部元件。</a:t>
            </a:r>
            <a:endParaRPr lang="en-US" altLang="zh-TW" sz="2800" b="1" smtClean="0">
              <a:latin typeface="微軟正黑體" pitchFamily="34" charset="-120"/>
              <a:ea typeface="微軟正黑體" pitchFamily="34" charset="-120"/>
            </a:endParaRPr>
          </a:p>
        </p:txBody>
      </p:sp>
      <p:sp>
        <p:nvSpPr>
          <p:cNvPr id="1229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ZigBee</a:t>
            </a:r>
            <a:r>
              <a:rPr lang="zh-TW" altLang="zh-TW" b="1">
                <a:latin typeface="微軟正黑體" pitchFamily="34" charset="-120"/>
                <a:ea typeface="微軟正黑體" pitchFamily="34" charset="-120"/>
              </a:rPr>
              <a:t>新一代</a:t>
            </a:r>
            <a:r>
              <a:rPr lang="en-US" altLang="zh-TW" b="1">
                <a:latin typeface="微軟正黑體" pitchFamily="34" charset="-120"/>
                <a:ea typeface="微軟正黑體" pitchFamily="34" charset="-120"/>
              </a:rPr>
              <a:t>SOC</a:t>
            </a:r>
            <a:r>
              <a:rPr lang="zh-TW" altLang="zh-TW" b="1">
                <a:latin typeface="微軟正黑體" pitchFamily="34" charset="-120"/>
                <a:ea typeface="微軟正黑體" pitchFamily="34" charset="-120"/>
              </a:rPr>
              <a:t>晶片</a:t>
            </a:r>
            <a:endParaRPr lang="zh-TW" altLang="en-US" b="1">
              <a:latin typeface="微軟正黑體" pitchFamily="34" charset="-120"/>
              <a:ea typeface="微軟正黑體"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zh-TW" b="1" smtClean="0">
                <a:latin typeface="微軟正黑體" pitchFamily="34" charset="-120"/>
                <a:ea typeface="微軟正黑體" pitchFamily="34" charset="-120"/>
              </a:rPr>
              <a:t>應用</a:t>
            </a:r>
            <a:endParaRPr lang="zh-TW" altLang="en-US" b="1" smtClean="0">
              <a:latin typeface="微軟正黑體" pitchFamily="34" charset="-120"/>
              <a:ea typeface="微軟正黑體" pitchFamily="34" charset="-120"/>
            </a:endParaRPr>
          </a:p>
        </p:txBody>
      </p:sp>
      <p:sp>
        <p:nvSpPr>
          <p:cNvPr id="1331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最完美</a:t>
            </a:r>
            <a:r>
              <a:rPr lang="en-US" altLang="zh-TW" b="1">
                <a:latin typeface="微軟正黑體" pitchFamily="34" charset="-120"/>
                <a:ea typeface="微軟正黑體" pitchFamily="34" charset="-120"/>
              </a:rPr>
              <a:t>ZigBee</a:t>
            </a:r>
            <a:r>
              <a:rPr lang="zh-TW" altLang="zh-TW" b="1">
                <a:latin typeface="微軟正黑體" pitchFamily="34" charset="-120"/>
                <a:ea typeface="微軟正黑體" pitchFamily="34" charset="-120"/>
              </a:rPr>
              <a:t>專業應用</a:t>
            </a:r>
            <a:endParaRPr lang="zh-TW" altLang="en-US" b="1">
              <a:latin typeface="微軟正黑體" pitchFamily="34" charset="-120"/>
              <a:ea typeface="微軟正黑體" pitchFamily="34" charset="-120"/>
            </a:endParaRPr>
          </a:p>
        </p:txBody>
      </p:sp>
      <p:sp>
        <p:nvSpPr>
          <p:cNvPr id="13316" name="內容版面配置區 4"/>
          <p:cNvSpPr>
            <a:spLocks noGrp="1"/>
          </p:cNvSpPr>
          <p:nvPr>
            <p:ph idx="1"/>
          </p:nvPr>
        </p:nvSpPr>
        <p:spPr>
          <a:xfrm>
            <a:off x="728663" y="2017713"/>
            <a:ext cx="7772400" cy="4114800"/>
          </a:xfrm>
        </p:spPr>
        <p:txBody>
          <a:bodyPr/>
          <a:lstStyle/>
          <a:p>
            <a:r>
              <a:rPr lang="en-US" altLang="zh-TW" sz="2800" b="1" smtClean="0">
                <a:latin typeface="微軟正黑體" pitchFamily="34" charset="-120"/>
                <a:ea typeface="微軟正黑體" pitchFamily="34" charset="-120"/>
              </a:rPr>
              <a:t>2.4 GHz IEEE 802.15.4</a:t>
            </a:r>
            <a:r>
              <a:rPr lang="zh-TW" altLang="en-US" sz="2800" b="1" smtClean="0">
                <a:latin typeface="微軟正黑體" pitchFamily="34" charset="-120"/>
                <a:ea typeface="微軟正黑體" pitchFamily="34" charset="-120"/>
              </a:rPr>
              <a:t>標準系統。 </a:t>
            </a:r>
          </a:p>
          <a:p>
            <a:r>
              <a:rPr lang="en-US" altLang="zh-TW" sz="2800" b="1" smtClean="0">
                <a:latin typeface="微軟正黑體" pitchFamily="34" charset="-120"/>
                <a:ea typeface="微軟正黑體" pitchFamily="34" charset="-120"/>
              </a:rPr>
              <a:t>RF4CE</a:t>
            </a:r>
            <a:r>
              <a:rPr lang="zh-TW" altLang="en-US" sz="2800" b="1" smtClean="0">
                <a:latin typeface="微軟正黑體" pitchFamily="34" charset="-120"/>
                <a:ea typeface="微軟正黑體" pitchFamily="34" charset="-120"/>
              </a:rPr>
              <a:t>遙控控制系統。 </a:t>
            </a:r>
          </a:p>
          <a:p>
            <a:r>
              <a:rPr lang="en-US" altLang="zh-TW" sz="2800" b="1" smtClean="0">
                <a:latin typeface="微軟正黑體" pitchFamily="34" charset="-120"/>
                <a:ea typeface="微軟正黑體" pitchFamily="34" charset="-120"/>
              </a:rPr>
              <a:t>ZigBee</a:t>
            </a:r>
            <a:r>
              <a:rPr lang="zh-TW" altLang="en-US" sz="2800" b="1" smtClean="0">
                <a:latin typeface="微軟正黑體" pitchFamily="34" charset="-120"/>
                <a:ea typeface="微軟正黑體" pitchFamily="34" charset="-120"/>
              </a:rPr>
              <a:t>樓宇自動化、</a:t>
            </a:r>
            <a:r>
              <a:rPr lang="zh-TW" altLang="zh-TW" sz="2800" b="1" smtClean="0">
                <a:latin typeface="微軟正黑體" pitchFamily="34" charset="-120"/>
                <a:ea typeface="微軟正黑體" pitchFamily="34" charset="-120"/>
              </a:rPr>
              <a:t>計量</a:t>
            </a:r>
            <a:r>
              <a:rPr lang="zh-TW" altLang="en-US" sz="2800" b="1" smtClean="0">
                <a:latin typeface="微軟正黑體" pitchFamily="34" charset="-120"/>
                <a:ea typeface="微軟正黑體" pitchFamily="34" charset="-120"/>
              </a:rPr>
              <a:t>節能照明系統。</a:t>
            </a:r>
          </a:p>
          <a:p>
            <a:r>
              <a:rPr lang="zh-TW" altLang="en-US" sz="2800" b="1" smtClean="0">
                <a:latin typeface="微軟正黑體" pitchFamily="34" charset="-120"/>
                <a:ea typeface="微軟正黑體" pitchFamily="34" charset="-120"/>
              </a:rPr>
              <a:t>工業控制和監測。消費電子。</a:t>
            </a:r>
          </a:p>
          <a:p>
            <a:r>
              <a:rPr lang="zh-TW" altLang="en-US" sz="2800" b="1" smtClean="0">
                <a:latin typeface="微軟正黑體" pitchFamily="34" charset="-120"/>
                <a:ea typeface="微軟正黑體" pitchFamily="34" charset="-120"/>
              </a:rPr>
              <a:t>低功率無線感測器網路。</a:t>
            </a:r>
          </a:p>
          <a:p>
            <a:r>
              <a:rPr lang="zh-TW" altLang="en-US" sz="2800" b="1" smtClean="0">
                <a:latin typeface="微軟正黑體" pitchFamily="34" charset="-120"/>
                <a:ea typeface="微軟正黑體" pitchFamily="34" charset="-120"/>
              </a:rPr>
              <a:t>健康照顧和醫療保健。</a:t>
            </a:r>
          </a:p>
          <a:p>
            <a:endParaRPr lang="zh-TW" altLang="en-US" sz="2800" b="1" smtClean="0">
              <a:latin typeface="微軟正黑體" pitchFamily="34" charset="-120"/>
              <a:ea typeface="微軟正黑體" pitchFamily="34" charset="-120"/>
            </a:endParaRPr>
          </a:p>
        </p:txBody>
      </p:sp>
      <p:pic>
        <p:nvPicPr>
          <p:cNvPr id="13317" name="圖片 5" descr="http://www.mcuol.com/download/uppic/20090831013810CC2530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375" y="5286375"/>
            <a:ext cx="7858125" cy="127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規格</a:t>
            </a:r>
          </a:p>
        </p:txBody>
      </p:sp>
      <p:sp>
        <p:nvSpPr>
          <p:cNvPr id="14339" name="Rectangle 3"/>
          <p:cNvSpPr>
            <a:spLocks noGrp="1" noChangeArrowheads="1"/>
          </p:cNvSpPr>
          <p:nvPr>
            <p:ph type="body" idx="1"/>
          </p:nvPr>
        </p:nvSpPr>
        <p:spPr>
          <a:xfrm>
            <a:off x="827088" y="2017713"/>
            <a:ext cx="8816975" cy="4268787"/>
          </a:xfrm>
        </p:spPr>
        <p:txBody>
          <a:bodyPr/>
          <a:lstStyle/>
          <a:p>
            <a:pPr marL="341313" indent="-341313" eaLnBrk="1" hangingPunct="1"/>
            <a:r>
              <a:rPr lang="en-US" altLang="zh-TW" sz="2800" b="1" smtClean="0">
                <a:latin typeface="微軟正黑體" pitchFamily="34" charset="-120"/>
                <a:ea typeface="微軟正黑體" pitchFamily="34" charset="-120"/>
              </a:rPr>
              <a:t>8 kB</a:t>
            </a:r>
            <a:r>
              <a:rPr lang="zh-TW" altLang="zh-TW" sz="2800" b="1" smtClean="0">
                <a:latin typeface="微軟正黑體" pitchFamily="34" charset="-120"/>
                <a:ea typeface="微軟正黑體" pitchFamily="34" charset="-120"/>
              </a:rPr>
              <a:t>的</a:t>
            </a:r>
            <a:r>
              <a:rPr lang="en-US" altLang="zh-TW" sz="2800" b="1" smtClean="0">
                <a:latin typeface="微軟正黑體" pitchFamily="34" charset="-120"/>
                <a:ea typeface="微軟正黑體" pitchFamily="34" charset="-120"/>
              </a:rPr>
              <a:t>RAM </a:t>
            </a:r>
            <a:r>
              <a:rPr lang="zh-TW" altLang="zh-TW"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32/64/128/256 KB</a:t>
            </a:r>
            <a:r>
              <a:rPr lang="zh-TW" altLang="zh-TW" sz="2800" b="1" smtClean="0">
                <a:latin typeface="微軟正黑體" pitchFamily="34" charset="-120"/>
                <a:ea typeface="微軟正黑體" pitchFamily="34" charset="-120"/>
              </a:rPr>
              <a:t>快閃記憶體</a:t>
            </a:r>
            <a:endParaRPr lang="en-US" altLang="zh-TW" sz="2800" b="1" smtClean="0">
              <a:latin typeface="微軟正黑體" pitchFamily="34" charset="-120"/>
              <a:ea typeface="微軟正黑體" pitchFamily="34" charset="-120"/>
            </a:endParaRPr>
          </a:p>
          <a:p>
            <a:pPr marL="341313" indent="-341313" eaLnBrk="1" hangingPunct="1"/>
            <a:r>
              <a:rPr lang="en-US" altLang="zh-TW" sz="2800" b="1" smtClean="0">
                <a:latin typeface="微軟正黑體" pitchFamily="34" charset="-120"/>
                <a:ea typeface="微軟正黑體" pitchFamily="34" charset="-120"/>
              </a:rPr>
              <a:t>2</a:t>
            </a:r>
            <a:r>
              <a:rPr lang="zh-TW" altLang="en-US" sz="2800" b="1" smtClean="0">
                <a:latin typeface="微軟正黑體" pitchFamily="34" charset="-120"/>
                <a:ea typeface="微軟正黑體" pitchFamily="34" charset="-120"/>
              </a:rPr>
              <a:t>個</a:t>
            </a:r>
            <a:r>
              <a:rPr lang="en-US" altLang="zh-TW" sz="2800" b="1" smtClean="0">
                <a:latin typeface="微軟正黑體" pitchFamily="34" charset="-120"/>
                <a:ea typeface="微軟正黑體" pitchFamily="34" charset="-120"/>
              </a:rPr>
              <a:t>UART</a:t>
            </a:r>
            <a:r>
              <a:rPr lang="zh-TW" altLang="en-US"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12</a:t>
            </a:r>
            <a:r>
              <a:rPr lang="zh-TW" altLang="en-US" sz="2800" b="1" smtClean="0">
                <a:latin typeface="微軟正黑體" pitchFamily="34" charset="-120"/>
                <a:ea typeface="微軟正黑體" pitchFamily="34" charset="-120"/>
              </a:rPr>
              <a:t>位</a:t>
            </a:r>
            <a:r>
              <a:rPr lang="en-US" altLang="zh-TW" sz="2800" b="1" smtClean="0">
                <a:latin typeface="微軟正黑體" pitchFamily="34" charset="-120"/>
                <a:ea typeface="微軟正黑體" pitchFamily="34" charset="-120"/>
              </a:rPr>
              <a:t>ADC</a:t>
            </a:r>
            <a:r>
              <a:rPr lang="zh-TW" altLang="en-US"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4</a:t>
            </a:r>
            <a:r>
              <a:rPr lang="zh-TW" altLang="en-US" sz="2800" b="1" smtClean="0">
                <a:latin typeface="微軟正黑體" pitchFamily="34" charset="-120"/>
                <a:ea typeface="微軟正黑體" pitchFamily="34" charset="-120"/>
              </a:rPr>
              <a:t>個計時器、</a:t>
            </a:r>
            <a:r>
              <a:rPr lang="en-US" altLang="zh-TW" sz="2800" b="1" smtClean="0">
                <a:latin typeface="微軟正黑體" pitchFamily="34" charset="-120"/>
                <a:ea typeface="微軟正黑體" pitchFamily="34" charset="-120"/>
              </a:rPr>
              <a:t>21</a:t>
            </a:r>
            <a:r>
              <a:rPr lang="zh-TW" altLang="en-US" sz="2800" b="1" smtClean="0">
                <a:latin typeface="微軟正黑體" pitchFamily="34" charset="-120"/>
                <a:ea typeface="微軟正黑體" pitchFamily="34" charset="-120"/>
              </a:rPr>
              <a:t>個</a:t>
            </a:r>
            <a:r>
              <a:rPr lang="en-US" altLang="zh-TW" sz="2800" b="1" smtClean="0">
                <a:latin typeface="微軟正黑體" pitchFamily="34" charset="-120"/>
                <a:ea typeface="微軟正黑體" pitchFamily="34" charset="-120"/>
              </a:rPr>
              <a:t>I/O</a:t>
            </a:r>
            <a:r>
              <a:rPr lang="zh-TW" altLang="en-US" sz="2800" b="1" smtClean="0">
                <a:latin typeface="微軟正黑體" pitchFamily="34" charset="-120"/>
                <a:ea typeface="微軟正黑體" pitchFamily="34" charset="-120"/>
              </a:rPr>
              <a:t>。  </a:t>
            </a:r>
            <a:endParaRPr lang="en-US" altLang="zh-TW" sz="2800" b="1" smtClean="0">
              <a:latin typeface="微軟正黑體" pitchFamily="34" charset="-120"/>
              <a:ea typeface="微軟正黑體" pitchFamily="34" charset="-120"/>
            </a:endParaRPr>
          </a:p>
          <a:p>
            <a:pPr marL="341313" indent="-341313" eaLnBrk="1" hangingPunct="1"/>
            <a:r>
              <a:rPr lang="en-US" altLang="zh-TW" sz="2800" b="1" smtClean="0">
                <a:latin typeface="微軟正黑體" pitchFamily="34" charset="-120"/>
                <a:ea typeface="微軟正黑體" pitchFamily="34" charset="-120"/>
              </a:rPr>
              <a:t>4</a:t>
            </a:r>
            <a:r>
              <a:rPr lang="zh-TW" altLang="en-US" sz="2800" b="1" smtClean="0">
                <a:latin typeface="微軟正黑體" pitchFamily="34" charset="-120"/>
                <a:ea typeface="微軟正黑體" pitchFamily="34" charset="-120"/>
              </a:rPr>
              <a:t>種供電模式、</a:t>
            </a:r>
            <a:r>
              <a:rPr lang="en-US" altLang="zh-TW" sz="2800" b="1" smtClean="0">
                <a:latin typeface="微軟正黑體" pitchFamily="34" charset="-120"/>
                <a:ea typeface="微軟正黑體" pitchFamily="34" charset="-120"/>
              </a:rPr>
              <a:t>2.0-3.6V</a:t>
            </a:r>
            <a:r>
              <a:rPr lang="zh-TW" altLang="en-US" sz="2800" b="1" smtClean="0">
                <a:latin typeface="微軟正黑體" pitchFamily="34" charset="-120"/>
                <a:ea typeface="微軟正黑體" pitchFamily="34" charset="-120"/>
              </a:rPr>
              <a:t>工作電壓。 </a:t>
            </a:r>
          </a:p>
          <a:p>
            <a:pPr marL="341313" indent="-341313" eaLnBrk="1" hangingPunct="1"/>
            <a:r>
              <a:rPr lang="en-US" altLang="zh-TW" sz="2800" b="1" smtClean="0">
                <a:latin typeface="微軟正黑體" pitchFamily="34" charset="-120"/>
                <a:ea typeface="微軟正黑體" pitchFamily="34" charset="-120"/>
              </a:rPr>
              <a:t>RSSI/LQI</a:t>
            </a:r>
            <a:r>
              <a:rPr lang="zh-TW" altLang="en-US" sz="2800" b="1" smtClean="0">
                <a:latin typeface="微軟正黑體" pitchFamily="34" charset="-120"/>
                <a:ea typeface="微軟正黑體" pitchFamily="34" charset="-120"/>
              </a:rPr>
              <a:t>支持、</a:t>
            </a:r>
            <a:r>
              <a:rPr lang="en-US" altLang="zh-TW" sz="2800" b="1" smtClean="0">
                <a:latin typeface="微軟正黑體" pitchFamily="34" charset="-120"/>
                <a:ea typeface="微軟正黑體" pitchFamily="34" charset="-120"/>
              </a:rPr>
              <a:t>DMA</a:t>
            </a:r>
            <a:r>
              <a:rPr lang="zh-TW" altLang="en-US" sz="2800" b="1" smtClean="0">
                <a:latin typeface="微軟正黑體" pitchFamily="34" charset="-120"/>
                <a:ea typeface="微軟正黑體" pitchFamily="34" charset="-120"/>
              </a:rPr>
              <a:t>功能、支持</a:t>
            </a:r>
            <a:r>
              <a:rPr lang="en-US" altLang="zh-TW" sz="2800" b="1" smtClean="0">
                <a:latin typeface="微軟正黑體" pitchFamily="34" charset="-120"/>
                <a:ea typeface="微軟正黑體" pitchFamily="34" charset="-120"/>
              </a:rPr>
              <a:t>CSMA/CA</a:t>
            </a:r>
            <a:r>
              <a:rPr lang="zh-TW" altLang="en-US" sz="2800" b="1" smtClean="0">
                <a:latin typeface="微軟正黑體" pitchFamily="34" charset="-120"/>
                <a:ea typeface="微軟正黑體" pitchFamily="34" charset="-120"/>
              </a:rPr>
              <a:t>。 </a:t>
            </a:r>
          </a:p>
          <a:p>
            <a:pPr marL="341313" indent="-341313" eaLnBrk="1" hangingPunct="1"/>
            <a:r>
              <a:rPr lang="en-US" altLang="zh-TW" sz="2800" b="1" smtClean="0">
                <a:latin typeface="微軟正黑體" pitchFamily="34" charset="-120"/>
                <a:ea typeface="微軟正黑體" pitchFamily="34" charset="-120"/>
              </a:rPr>
              <a:t>AES128</a:t>
            </a:r>
            <a:r>
              <a:rPr lang="zh-TW" altLang="en-US" sz="2800" b="1" smtClean="0">
                <a:latin typeface="微軟正黑體" pitchFamily="34" charset="-120"/>
                <a:ea typeface="微軟正黑體" pitchFamily="34" charset="-120"/>
              </a:rPr>
              <a:t>加密功能、</a:t>
            </a:r>
            <a:r>
              <a:rPr lang="zh-TW" altLang="zh-TW" sz="2800" b="1" smtClean="0">
                <a:latin typeface="微軟正黑體" pitchFamily="34" charset="-120"/>
                <a:ea typeface="微軟正黑體" pitchFamily="34" charset="-120"/>
              </a:rPr>
              <a:t>看門狗計時器。 </a:t>
            </a:r>
            <a:r>
              <a:rPr lang="zh-TW" altLang="en-US" sz="2800" b="1" smtClean="0">
                <a:latin typeface="微軟正黑體" pitchFamily="34" charset="-120"/>
                <a:ea typeface="微軟正黑體" pitchFamily="34" charset="-120"/>
              </a:rPr>
              <a:t>。 </a:t>
            </a:r>
            <a:endParaRPr lang="en-US" altLang="zh-TW" sz="2800" b="1" smtClean="0">
              <a:latin typeface="微軟正黑體" pitchFamily="34" charset="-120"/>
              <a:ea typeface="微軟正黑體" pitchFamily="34" charset="-120"/>
            </a:endParaRPr>
          </a:p>
          <a:p>
            <a:pPr marL="341313" indent="-341313" eaLnBrk="1" hangingPunct="1"/>
            <a:r>
              <a:rPr lang="zh-TW" altLang="en-US" sz="2800" b="1" smtClean="0">
                <a:latin typeface="微軟正黑體" pitchFamily="34" charset="-120"/>
                <a:ea typeface="微軟正黑體" pitchFamily="34" charset="-120"/>
              </a:rPr>
              <a:t>輸出功率</a:t>
            </a:r>
            <a:r>
              <a:rPr lang="en-US" altLang="zh-TW" sz="2800" b="1" smtClean="0">
                <a:latin typeface="微軟正黑體" pitchFamily="34" charset="-120"/>
                <a:ea typeface="微軟正黑體" pitchFamily="34" charset="-120"/>
              </a:rPr>
              <a:t>+4.5dBm</a:t>
            </a:r>
            <a:r>
              <a:rPr lang="zh-TW" altLang="en-US" sz="2800" b="1" smtClean="0">
                <a:latin typeface="微軟正黑體" pitchFamily="34" charset="-120"/>
                <a:ea typeface="微軟正黑體" pitchFamily="34" charset="-120"/>
              </a:rPr>
              <a:t>、接收靈敏度</a:t>
            </a:r>
            <a:r>
              <a:rPr lang="en-US" altLang="zh-TW" sz="2800" b="1" smtClean="0">
                <a:latin typeface="微軟正黑體" pitchFamily="34" charset="-120"/>
                <a:ea typeface="微軟正黑體" pitchFamily="34" charset="-120"/>
              </a:rPr>
              <a:t>-102dBm</a:t>
            </a:r>
            <a:r>
              <a:rPr lang="zh-TW" altLang="en-US" sz="2800" b="1" smtClean="0">
                <a:latin typeface="微軟正黑體" pitchFamily="34" charset="-120"/>
                <a:ea typeface="微軟正黑體" pitchFamily="34" charset="-120"/>
              </a:rPr>
              <a:t>。 </a:t>
            </a:r>
          </a:p>
          <a:p>
            <a:pPr marL="341313" indent="-341313" eaLnBrk="1" hangingPunct="1"/>
            <a:r>
              <a:rPr lang="en-US" altLang="zh-TW" sz="2800" b="1" smtClean="0">
                <a:latin typeface="微軟正黑體" pitchFamily="34" charset="-120"/>
                <a:ea typeface="微軟正黑體" pitchFamily="34" charset="-120"/>
              </a:rPr>
              <a:t>RX</a:t>
            </a:r>
            <a:r>
              <a:rPr lang="zh-TW" altLang="en-US"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24mA</a:t>
            </a:r>
            <a:r>
              <a:rPr lang="zh-TW" altLang="en-US"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TX</a:t>
            </a:r>
            <a:r>
              <a:rPr lang="zh-TW" altLang="en-US" sz="2800" b="1" smtClean="0">
                <a:latin typeface="微軟正黑體" pitchFamily="34" charset="-120"/>
                <a:ea typeface="微軟正黑體" pitchFamily="34" charset="-120"/>
              </a:rPr>
              <a:t>：</a:t>
            </a:r>
            <a:r>
              <a:rPr lang="en-US" altLang="zh-TW" sz="2800" b="1" smtClean="0">
                <a:latin typeface="微軟正黑體" pitchFamily="34" charset="-120"/>
                <a:ea typeface="微軟正黑體" pitchFamily="34" charset="-120"/>
              </a:rPr>
              <a:t>29mA</a:t>
            </a:r>
            <a:r>
              <a:rPr lang="zh-TW" altLang="en-US" sz="2800" b="1" smtClean="0">
                <a:latin typeface="微軟正黑體" pitchFamily="34" charset="-120"/>
                <a:ea typeface="微軟正黑體" pitchFamily="34" charset="-120"/>
              </a:rPr>
              <a:t>、低功耗：</a:t>
            </a:r>
            <a:r>
              <a:rPr lang="en-US" altLang="zh-TW" sz="2800" b="1" smtClean="0">
                <a:latin typeface="微軟正黑體" pitchFamily="34" charset="-120"/>
                <a:ea typeface="微軟正黑體" pitchFamily="34" charset="-120"/>
              </a:rPr>
              <a:t>0.4uA</a:t>
            </a:r>
            <a:r>
              <a:rPr lang="zh-TW" altLang="en-US" sz="2800" b="1" smtClean="0">
                <a:latin typeface="微軟正黑體" pitchFamily="34" charset="-120"/>
                <a:ea typeface="微軟正黑體" pitchFamily="34" charset="-120"/>
              </a:rPr>
              <a:t> 。</a:t>
            </a:r>
            <a:endParaRPr lang="en-US" altLang="zh-TW" sz="2800" b="1" smtClean="0">
              <a:latin typeface="微軟正黑體" pitchFamily="34" charset="-120"/>
              <a:ea typeface="微軟正黑體" pitchFamily="34" charset="-120"/>
            </a:endParaRPr>
          </a:p>
        </p:txBody>
      </p:sp>
      <p:sp>
        <p:nvSpPr>
          <p:cNvPr id="14340"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增強型</a:t>
            </a:r>
            <a:r>
              <a:rPr lang="en-US" altLang="zh-TW" b="1">
                <a:latin typeface="微軟正黑體" pitchFamily="34" charset="-120"/>
                <a:ea typeface="微軟正黑體" pitchFamily="34" charset="-120"/>
              </a:rPr>
              <a:t>8051</a:t>
            </a:r>
            <a:r>
              <a:rPr lang="zh-TW" altLang="en-US" b="1">
                <a:latin typeface="微軟正黑體" pitchFamily="34" charset="-120"/>
                <a:ea typeface="微軟正黑體" pitchFamily="34" charset="-120"/>
              </a:rPr>
              <a:t>微控制器</a:t>
            </a:r>
          </a:p>
        </p:txBody>
      </p:sp>
      <p:pic>
        <p:nvPicPr>
          <p:cNvPr id="1434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43125" y="5929313"/>
            <a:ext cx="4643438" cy="557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3616325" y="1857375"/>
            <a:ext cx="5313363" cy="4929188"/>
          </a:xfrm>
          <a:noFill/>
        </p:spPr>
      </p:pic>
      <p:sp>
        <p:nvSpPr>
          <p:cNvPr id="15363" name="Rectangle 2"/>
          <p:cNvSpPr>
            <a:spLocks noGrp="1" noChangeArrowheads="1"/>
          </p:cNvSpPr>
          <p:nvPr>
            <p:ph type="title"/>
          </p:nvPr>
        </p:nvSpPr>
        <p:spPr>
          <a:xfrm>
            <a:off x="1357313" y="374650"/>
            <a:ext cx="6429375" cy="839788"/>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方塊圖</a:t>
            </a:r>
          </a:p>
        </p:txBody>
      </p:sp>
      <p:pic>
        <p:nvPicPr>
          <p:cNvPr id="1536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4313" y="2228850"/>
            <a:ext cx="3429000" cy="391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增強型</a:t>
            </a:r>
            <a:r>
              <a:rPr lang="en-US" altLang="zh-TW" b="1">
                <a:latin typeface="微軟正黑體" pitchFamily="34" charset="-120"/>
                <a:ea typeface="微軟正黑體" pitchFamily="34" charset="-120"/>
              </a:rPr>
              <a:t>8051</a:t>
            </a:r>
            <a:r>
              <a:rPr lang="zh-TW" altLang="en-US" b="1">
                <a:latin typeface="微軟正黑體" pitchFamily="34" charset="-120"/>
                <a:ea typeface="微軟正黑體" pitchFamily="34" charset="-120"/>
              </a:rPr>
              <a:t>微控制器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基本線路</a:t>
            </a:r>
          </a:p>
        </p:txBody>
      </p:sp>
      <p:sp>
        <p:nvSpPr>
          <p:cNvPr id="1638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zh-TW" b="1">
                <a:latin typeface="微軟正黑體" pitchFamily="34" charset="-120"/>
                <a:ea typeface="微軟正黑體" pitchFamily="34" charset="-120"/>
              </a:rPr>
              <a:t>極少量的外部元件</a:t>
            </a:r>
            <a:endParaRPr lang="zh-TW" altLang="en-US" b="1">
              <a:latin typeface="微軟正黑體" pitchFamily="34" charset="-120"/>
              <a:ea typeface="微軟正黑體" pitchFamily="34" charset="-120"/>
            </a:endParaRPr>
          </a:p>
        </p:txBody>
      </p:sp>
      <p:pic>
        <p:nvPicPr>
          <p:cNvPr id="16388"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1214438" y="1852613"/>
            <a:ext cx="7500937" cy="4883150"/>
          </a:xfr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教學實驗平台介紹</a:t>
            </a:r>
          </a:p>
        </p:txBody>
      </p:sp>
      <p:sp>
        <p:nvSpPr>
          <p:cNvPr id="1741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en-US" altLang="zh-TW" b="1">
                <a:latin typeface="微軟正黑體" pitchFamily="34" charset="-120"/>
                <a:ea typeface="微軟正黑體" pitchFamily="34" charset="-120"/>
              </a:rPr>
              <a:t>ZigBee</a:t>
            </a:r>
            <a:r>
              <a:rPr lang="zh-TW" altLang="zh-TW" b="1">
                <a:latin typeface="微軟正黑體" pitchFamily="34" charset="-120"/>
                <a:ea typeface="微軟正黑體" pitchFamily="34" charset="-120"/>
              </a:rPr>
              <a:t>無線網路專業開發系統</a:t>
            </a:r>
            <a:endParaRPr lang="zh-TW" altLang="en-US" b="1">
              <a:latin typeface="微軟正黑體" pitchFamily="34" charset="-120"/>
              <a:ea typeface="微軟正黑體" pitchFamily="34" charset="-120"/>
            </a:endParaRPr>
          </a:p>
        </p:txBody>
      </p:sp>
      <p:pic>
        <p:nvPicPr>
          <p:cNvPr id="17412" name="Picture 6" descr="\\sy-ss\Catalog\產品圖\RFID\ZigBee(300)\Zigbee-AA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500" y="2500313"/>
            <a:ext cx="2786063" cy="418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7" descr="\\sy-ss\Catalog\產品圖\RFID\ZigBee(300)\Zigbee-E-3.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500" y="2786063"/>
            <a:ext cx="1273175" cy="3471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6" descr="\\sy-ss\Catalog\產品圖\RFID\ZigBee(300)\Zigbee-B4.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15063" y="3357563"/>
            <a:ext cx="2862262"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5" name="矩形 11"/>
          <p:cNvSpPr>
            <a:spLocks noChangeArrowheads="1"/>
          </p:cNvSpPr>
          <p:nvPr/>
        </p:nvSpPr>
        <p:spPr bwMode="auto">
          <a:xfrm>
            <a:off x="4214813" y="2500313"/>
            <a:ext cx="11080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TW" altLang="en-US" b="1">
                <a:latin typeface="微軟正黑體" pitchFamily="34" charset="-120"/>
                <a:ea typeface="微軟正黑體" pitchFamily="34" charset="-120"/>
              </a:rPr>
              <a:t>實驗主板</a:t>
            </a:r>
          </a:p>
        </p:txBody>
      </p:sp>
      <p:sp>
        <p:nvSpPr>
          <p:cNvPr id="17416" name="矩形 12"/>
          <p:cNvSpPr>
            <a:spLocks noChangeArrowheads="1"/>
          </p:cNvSpPr>
          <p:nvPr/>
        </p:nvSpPr>
        <p:spPr bwMode="auto">
          <a:xfrm>
            <a:off x="7358063" y="3000375"/>
            <a:ext cx="8778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TW" altLang="en-US" b="1">
                <a:latin typeface="微軟正黑體" pitchFamily="34" charset="-120"/>
                <a:ea typeface="微軟正黑體" pitchFamily="34" charset="-120"/>
              </a:rPr>
              <a:t>模組板</a:t>
            </a:r>
          </a:p>
        </p:txBody>
      </p:sp>
      <p:sp>
        <p:nvSpPr>
          <p:cNvPr id="17417" name="矩形 13"/>
          <p:cNvSpPr>
            <a:spLocks noChangeArrowheads="1"/>
          </p:cNvSpPr>
          <p:nvPr/>
        </p:nvSpPr>
        <p:spPr bwMode="auto">
          <a:xfrm>
            <a:off x="714375" y="2714625"/>
            <a:ext cx="974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TW" b="1">
                <a:latin typeface="微軟正黑體" pitchFamily="34" charset="-120"/>
                <a:ea typeface="微軟正黑體" pitchFamily="34" charset="-120"/>
              </a:rPr>
              <a:t>MCU</a:t>
            </a:r>
            <a:r>
              <a:rPr lang="zh-TW" altLang="en-US" b="1">
                <a:latin typeface="微軟正黑體" pitchFamily="34" charset="-120"/>
                <a:ea typeface="微軟正黑體" pitchFamily="34" charset="-120"/>
              </a:rPr>
              <a:t>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教學實驗平台特色</a:t>
            </a:r>
          </a:p>
        </p:txBody>
      </p:sp>
      <p:sp>
        <p:nvSpPr>
          <p:cNvPr id="18435" name="Rectangle 3"/>
          <p:cNvSpPr>
            <a:spLocks noGrp="1" noChangeArrowheads="1"/>
          </p:cNvSpPr>
          <p:nvPr>
            <p:ph type="body" idx="1"/>
          </p:nvPr>
        </p:nvSpPr>
        <p:spPr>
          <a:xfrm>
            <a:off x="827088" y="2017713"/>
            <a:ext cx="7632700" cy="4268787"/>
          </a:xfrm>
        </p:spPr>
        <p:txBody>
          <a:bodyPr/>
          <a:lstStyle/>
          <a:p>
            <a:pPr marL="341313" indent="-341313" eaLnBrk="1" hangingPunct="1"/>
            <a:r>
              <a:rPr lang="zh-TW" altLang="en-US" sz="2800" b="1" smtClean="0">
                <a:latin typeface="微軟正黑體" pitchFamily="34" charset="-120"/>
                <a:ea typeface="微軟正黑體" pitchFamily="34" charset="-120"/>
              </a:rPr>
              <a:t>內建</a:t>
            </a:r>
            <a:r>
              <a:rPr lang="en-US" altLang="zh-TW" sz="2800" b="1" smtClean="0">
                <a:latin typeface="微軟正黑體" pitchFamily="34" charset="-120"/>
                <a:ea typeface="微軟正黑體" pitchFamily="34" charset="-120"/>
              </a:rPr>
              <a:t>USB</a:t>
            </a:r>
            <a:r>
              <a:rPr lang="zh-TW" altLang="en-US" sz="2800" b="1" smtClean="0">
                <a:latin typeface="微軟正黑體" pitchFamily="34" charset="-120"/>
                <a:ea typeface="微軟正黑體" pitchFamily="34" charset="-120"/>
              </a:rPr>
              <a:t>除錯、調試、模擬、燒錄功能。</a:t>
            </a:r>
          </a:p>
          <a:p>
            <a:pPr marL="341313" indent="-341313" eaLnBrk="1" hangingPunct="1"/>
            <a:r>
              <a:rPr lang="zh-TW" altLang="en-US" sz="2800" b="1" smtClean="0">
                <a:latin typeface="微軟正黑體" pitchFamily="34" charset="-120"/>
                <a:ea typeface="微軟正黑體" pitchFamily="34" charset="-120"/>
              </a:rPr>
              <a:t>配套提供多種感測器</a:t>
            </a:r>
            <a:r>
              <a:rPr lang="en-US" altLang="zh-TW" sz="2800" b="1" smtClean="0">
                <a:latin typeface="微軟正黑體" pitchFamily="34" charset="-120"/>
                <a:ea typeface="微軟正黑體" pitchFamily="34" charset="-120"/>
              </a:rPr>
              <a:t>(</a:t>
            </a:r>
            <a:r>
              <a:rPr lang="zh-TW" altLang="en-US" sz="2800" b="1" smtClean="0">
                <a:latin typeface="微軟正黑體" pitchFamily="34" charset="-120"/>
                <a:ea typeface="微軟正黑體" pitchFamily="34" charset="-120"/>
              </a:rPr>
              <a:t>照度</a:t>
            </a:r>
            <a:r>
              <a:rPr lang="en-US" altLang="zh-TW" sz="2800" b="1" smtClean="0">
                <a:latin typeface="微軟正黑體" pitchFamily="34" charset="-120"/>
                <a:ea typeface="微軟正黑體" pitchFamily="34" charset="-120"/>
              </a:rPr>
              <a:t>/</a:t>
            </a:r>
            <a:r>
              <a:rPr lang="zh-TW" altLang="en-US" sz="2800" b="1" smtClean="0">
                <a:latin typeface="微軟正黑體" pitchFamily="34" charset="-120"/>
                <a:ea typeface="微軟正黑體" pitchFamily="34" charset="-120"/>
              </a:rPr>
              <a:t>溫度</a:t>
            </a:r>
            <a:r>
              <a:rPr lang="en-US" altLang="zh-TW" sz="2800" b="1" smtClean="0">
                <a:latin typeface="微軟正黑體" pitchFamily="34" charset="-120"/>
                <a:ea typeface="微軟正黑體" pitchFamily="34" charset="-120"/>
              </a:rPr>
              <a:t>/</a:t>
            </a:r>
            <a:r>
              <a:rPr lang="zh-TW" altLang="en-US" sz="2800" b="1" smtClean="0">
                <a:latin typeface="微軟正黑體" pitchFamily="34" charset="-120"/>
                <a:ea typeface="微軟正黑體" pitchFamily="34" charset="-120"/>
              </a:rPr>
              <a:t>加速度</a:t>
            </a:r>
            <a:r>
              <a:rPr lang="en-US" altLang="zh-TW" sz="2800" b="1" smtClean="0">
                <a:latin typeface="微軟正黑體" pitchFamily="34" charset="-120"/>
                <a:ea typeface="微軟正黑體" pitchFamily="34" charset="-120"/>
              </a:rPr>
              <a:t>)20</a:t>
            </a:r>
            <a:r>
              <a:rPr lang="zh-TW" altLang="en-US" sz="2800" b="1" smtClean="0">
                <a:latin typeface="微軟正黑體" pitchFamily="34" charset="-120"/>
                <a:ea typeface="微軟正黑體" pitchFamily="34" charset="-120"/>
              </a:rPr>
              <a:t>種以上 。提供</a:t>
            </a:r>
            <a:r>
              <a:rPr lang="en-US" altLang="zh-TW" sz="2800" b="1" smtClean="0">
                <a:latin typeface="微軟正黑體" pitchFamily="34" charset="-120"/>
                <a:ea typeface="微軟正黑體" pitchFamily="34" charset="-120"/>
              </a:rPr>
              <a:t>C</a:t>
            </a:r>
            <a:r>
              <a:rPr lang="zh-TW" altLang="en-US" sz="2800" b="1" smtClean="0">
                <a:latin typeface="微軟正黑體" pitchFamily="34" charset="-120"/>
                <a:ea typeface="微軟正黑體" pitchFamily="34" charset="-120"/>
              </a:rPr>
              <a:t>原始程式碼與實驗。 </a:t>
            </a:r>
          </a:p>
          <a:p>
            <a:pPr marL="341313" indent="-341313" eaLnBrk="1" hangingPunct="1"/>
            <a:r>
              <a:rPr lang="zh-TW" altLang="en-US" sz="2800" b="1" smtClean="0">
                <a:latin typeface="微軟正黑體" pitchFamily="34" charset="-120"/>
                <a:ea typeface="微軟正黑體" pitchFamily="34" charset="-120"/>
              </a:rPr>
              <a:t>完整</a:t>
            </a:r>
            <a:r>
              <a:rPr lang="en-US" altLang="zh-TW" sz="2800" b="1" smtClean="0">
                <a:latin typeface="微軟正黑體" pitchFamily="34" charset="-120"/>
                <a:ea typeface="微軟正黑體" pitchFamily="34" charset="-120"/>
              </a:rPr>
              <a:t>C51</a:t>
            </a:r>
            <a:r>
              <a:rPr lang="zh-TW" altLang="en-US" sz="2800" b="1" smtClean="0">
                <a:latin typeface="微軟正黑體" pitchFamily="34" charset="-120"/>
                <a:ea typeface="微軟正黑體" pitchFamily="34" charset="-120"/>
              </a:rPr>
              <a:t>語言原始程式碼，熟悉、順手、入門快 。完整</a:t>
            </a:r>
            <a:r>
              <a:rPr lang="en-US" altLang="zh-TW" sz="2800" b="1" smtClean="0">
                <a:latin typeface="微軟正黑體" pitchFamily="34" charset="-120"/>
                <a:ea typeface="微軟正黑體" pitchFamily="34" charset="-120"/>
              </a:rPr>
              <a:t>Z-Stack</a:t>
            </a:r>
            <a:r>
              <a:rPr lang="zh-TW" altLang="en-US" sz="2800" b="1" smtClean="0">
                <a:latin typeface="微軟正黑體" pitchFamily="34" charset="-120"/>
                <a:ea typeface="微軟正黑體" pitchFamily="34" charset="-120"/>
              </a:rPr>
              <a:t>支援。</a:t>
            </a:r>
          </a:p>
          <a:p>
            <a:pPr marL="341313" indent="-341313" eaLnBrk="1" hangingPunct="1"/>
            <a:r>
              <a:rPr lang="en-US" altLang="zh-TW" sz="2800" b="1" smtClean="0">
                <a:latin typeface="微軟正黑體" pitchFamily="34" charset="-120"/>
                <a:ea typeface="微軟正黑體" pitchFamily="34" charset="-120"/>
              </a:rPr>
              <a:t>IAR</a:t>
            </a:r>
            <a:r>
              <a:rPr lang="zh-TW" altLang="en-US" sz="2800" b="1" smtClean="0">
                <a:latin typeface="微軟正黑體" pitchFamily="34" charset="-120"/>
                <a:ea typeface="微軟正黑體" pitchFamily="34" charset="-120"/>
              </a:rPr>
              <a:t>環境，開發方便、快捷、簡單。</a:t>
            </a:r>
          </a:p>
          <a:p>
            <a:pPr marL="341313" indent="-341313" eaLnBrk="1" hangingPunct="1"/>
            <a:r>
              <a:rPr lang="zh-TW" altLang="en-US" sz="2800" b="1" smtClean="0">
                <a:latin typeface="微軟正黑體" pitchFamily="34" charset="-120"/>
                <a:ea typeface="微軟正黑體" pitchFamily="34" charset="-120"/>
              </a:rPr>
              <a:t>具有液晶顯示。直觀、明瞭。</a:t>
            </a:r>
          </a:p>
          <a:p>
            <a:pPr marL="341313" indent="-341313" eaLnBrk="1" hangingPunct="1"/>
            <a:r>
              <a:rPr lang="zh-TW" altLang="en-US" sz="2800" b="1" smtClean="0">
                <a:latin typeface="微軟正黑體" pitchFamily="34" charset="-120"/>
                <a:ea typeface="微軟正黑體" pitchFamily="34" charset="-120"/>
              </a:rPr>
              <a:t>電容式觸控按鍵可彈性規劃鍵盤。</a:t>
            </a:r>
          </a:p>
          <a:p>
            <a:pPr marL="341313" indent="-341313" eaLnBrk="1" hangingPunct="1"/>
            <a:r>
              <a:rPr lang="zh-TW" altLang="en-US" sz="2800" b="1" smtClean="0">
                <a:latin typeface="微軟正黑體" pitchFamily="34" charset="-120"/>
                <a:ea typeface="微軟正黑體" pitchFamily="34" charset="-120"/>
              </a:rPr>
              <a:t>支援</a:t>
            </a:r>
            <a:r>
              <a:rPr lang="en-US" altLang="zh-TW" sz="2800" b="1" smtClean="0">
                <a:latin typeface="微軟正黑體" pitchFamily="34" charset="-120"/>
                <a:ea typeface="微軟正黑體" pitchFamily="34" charset="-120"/>
              </a:rPr>
              <a:t>ETHERNET</a:t>
            </a:r>
            <a:r>
              <a:rPr lang="zh-TW" altLang="en-US" sz="2800" b="1" smtClean="0">
                <a:latin typeface="微軟正黑體" pitchFamily="34" charset="-120"/>
                <a:ea typeface="微軟正黑體" pitchFamily="34" charset="-120"/>
              </a:rPr>
              <a:t>網路與</a:t>
            </a:r>
            <a:r>
              <a:rPr lang="en-US" altLang="zh-TW" sz="2800" b="1" smtClean="0">
                <a:latin typeface="微軟正黑體" pitchFamily="34" charset="-120"/>
                <a:ea typeface="微軟正黑體" pitchFamily="34" charset="-120"/>
              </a:rPr>
              <a:t>RS232(USB)</a:t>
            </a:r>
            <a:r>
              <a:rPr lang="zh-TW" altLang="en-US" sz="2800" b="1" smtClean="0">
                <a:latin typeface="微軟正黑體" pitchFamily="34" charset="-120"/>
                <a:ea typeface="微軟正黑體" pitchFamily="34" charset="-120"/>
              </a:rPr>
              <a:t>通訊。</a:t>
            </a:r>
            <a:endParaRPr lang="en-US" altLang="zh-TW" sz="2800" b="1" smtClean="0">
              <a:latin typeface="微軟正黑體" pitchFamily="34" charset="-120"/>
              <a:ea typeface="微軟正黑體" pitchFamily="34" charset="-120"/>
            </a:endParaRPr>
          </a:p>
        </p:txBody>
      </p:sp>
      <p:sp>
        <p:nvSpPr>
          <p:cNvPr id="18436"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支持</a:t>
            </a:r>
            <a:r>
              <a:rPr lang="en-US" altLang="zh-TW" b="1">
                <a:latin typeface="微軟正黑體" pitchFamily="34" charset="-120"/>
                <a:ea typeface="微軟正黑體" pitchFamily="34" charset="-120"/>
              </a:rPr>
              <a:t>IAR</a:t>
            </a:r>
            <a:r>
              <a:rPr lang="zh-TW" altLang="en-US" b="1">
                <a:latin typeface="微軟正黑體" pitchFamily="34" charset="-120"/>
                <a:ea typeface="微軟正黑體" pitchFamily="34" charset="-120"/>
              </a:rPr>
              <a:t>整合式開發環境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sy-ss\Catalog\產品圖\RFID\ZigBee(300)\ZiBee PCB-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6375" y="2286000"/>
            <a:ext cx="1585913" cy="3379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Rectangle 2"/>
          <p:cNvSpPr>
            <a:spLocks noGrp="1" noChangeArrowheads="1"/>
          </p:cNvSpPr>
          <p:nvPr>
            <p:ph type="title"/>
          </p:nvPr>
        </p:nvSpPr>
        <p:spPr>
          <a:xfrm>
            <a:off x="1357313" y="404813"/>
            <a:ext cx="7429500" cy="839787"/>
          </a:xfrm>
        </p:spPr>
        <p:txBody>
          <a:bodyPr/>
          <a:lstStyle/>
          <a:p>
            <a:pPr eaLnBrk="1" hangingPunct="1"/>
            <a:r>
              <a:rPr lang="zh-TW" altLang="en-US" b="1" smtClean="0">
                <a:latin typeface="微軟正黑體" pitchFamily="34" charset="-120"/>
                <a:ea typeface="微軟正黑體" pitchFamily="34" charset="-120"/>
              </a:rPr>
              <a:t>教學實驗平台</a:t>
            </a:r>
            <a:r>
              <a:rPr lang="en-US" altLang="zh-TW" b="1" smtClean="0">
                <a:latin typeface="微軟正黑體" pitchFamily="34" charset="-120"/>
                <a:ea typeface="微軟正黑體" pitchFamily="34" charset="-120"/>
              </a:rPr>
              <a:t>MCU</a:t>
            </a:r>
            <a:r>
              <a:rPr lang="zh-TW" altLang="en-US" b="1" smtClean="0">
                <a:latin typeface="微軟正黑體" pitchFamily="34" charset="-120"/>
                <a:ea typeface="微軟正黑體" pitchFamily="34" charset="-120"/>
              </a:rPr>
              <a:t>板</a:t>
            </a:r>
          </a:p>
        </p:txBody>
      </p:sp>
      <p:sp>
        <p:nvSpPr>
          <p:cNvPr id="19460" name="矩形 11"/>
          <p:cNvSpPr>
            <a:spLocks noChangeArrowheads="1"/>
          </p:cNvSpPr>
          <p:nvPr/>
        </p:nvSpPr>
        <p:spPr bwMode="auto">
          <a:xfrm>
            <a:off x="1643063"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最簡單的</a:t>
            </a:r>
            <a:r>
              <a:rPr lang="en-US" altLang="zh-TW">
                <a:latin typeface="微軟正黑體" pitchFamily="34" charset="-120"/>
                <a:ea typeface="微軟正黑體" pitchFamily="34" charset="-120"/>
              </a:rPr>
              <a:t>ZigBee</a:t>
            </a:r>
            <a:r>
              <a:rPr lang="zh-TW" altLang="en-US">
                <a:latin typeface="微軟正黑體" pitchFamily="34" charset="-120"/>
                <a:ea typeface="微軟正黑體" pitchFamily="34" charset="-120"/>
              </a:rPr>
              <a:t>實驗板 </a:t>
            </a:r>
            <a:r>
              <a:rPr lang="en-US" altLang="zh-TW">
                <a:latin typeface="微軟正黑體" pitchFamily="34" charset="-120"/>
                <a:ea typeface="微軟正黑體" pitchFamily="34" charset="-120"/>
              </a:rPr>
              <a:t>---</a:t>
            </a:r>
            <a:r>
              <a:rPr lang="zh-TW" altLang="en-US">
                <a:latin typeface="微軟正黑體" pitchFamily="34" charset="-120"/>
                <a:ea typeface="微軟正黑體" pitchFamily="34" charset="-120"/>
              </a:rPr>
              <a:t> </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供電</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燒錄除錯</a:t>
            </a:r>
            <a:r>
              <a:rPr lang="en-US" altLang="zh-TW">
                <a:latin typeface="微軟正黑體" pitchFamily="34" charset="-120"/>
                <a:ea typeface="微軟正黑體" pitchFamily="34" charset="-120"/>
              </a:rPr>
              <a:t>/</a:t>
            </a:r>
            <a:r>
              <a:rPr lang="zh-TW" altLang="en-US">
                <a:latin typeface="微軟正黑體" pitchFamily="34" charset="-120"/>
                <a:ea typeface="微軟正黑體" pitchFamily="34" charset="-120"/>
              </a:rPr>
              <a:t>基本實驗</a:t>
            </a:r>
          </a:p>
        </p:txBody>
      </p:sp>
      <p:sp>
        <p:nvSpPr>
          <p:cNvPr id="15" name="直線圖說文字 1 14"/>
          <p:cNvSpPr/>
          <p:nvPr/>
        </p:nvSpPr>
        <p:spPr>
          <a:xfrm>
            <a:off x="7072313" y="3286125"/>
            <a:ext cx="1714500" cy="714375"/>
          </a:xfrm>
          <a:prstGeom prst="borderCallout1">
            <a:avLst>
              <a:gd name="adj1" fmla="val 50720"/>
              <a:gd name="adj2" fmla="val -1310"/>
              <a:gd name="adj3" fmla="val 68104"/>
              <a:gd name="adj4" fmla="val -41026"/>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LED</a:t>
            </a:r>
            <a:r>
              <a:rPr lang="zh-TW" altLang="en-US" b="1" dirty="0">
                <a:latin typeface="微軟正黑體" pitchFamily="34" charset="-120"/>
                <a:ea typeface="微軟正黑體" pitchFamily="34" charset="-120"/>
                <a:cs typeface="Arial Unicode MS" pitchFamily="34" charset="-120"/>
              </a:rPr>
              <a:t>顯示</a:t>
            </a:r>
            <a:endParaRPr lang="en-US" altLang="zh-TW" b="1" dirty="0">
              <a:latin typeface="微軟正黑體" pitchFamily="34" charset="-120"/>
              <a:ea typeface="微軟正黑體" pitchFamily="34" charset="-120"/>
              <a:cs typeface="Arial Unicode MS" pitchFamily="34" charset="-120"/>
            </a:endParaRPr>
          </a:p>
          <a:p>
            <a:pPr algn="ctr">
              <a:defRPr/>
            </a:pPr>
            <a:r>
              <a:rPr lang="en-US" altLang="zh-TW" b="1" dirty="0">
                <a:latin typeface="微軟正黑體" pitchFamily="34" charset="-120"/>
                <a:ea typeface="微軟正黑體" pitchFamily="34" charset="-120"/>
                <a:cs typeface="Arial Unicode MS" pitchFamily="34" charset="-120"/>
              </a:rPr>
              <a:t>P1.0~P1.7</a:t>
            </a:r>
            <a:endParaRPr lang="zh-TW" altLang="en-US" b="1" dirty="0">
              <a:latin typeface="微軟正黑體" pitchFamily="34" charset="-120"/>
              <a:ea typeface="微軟正黑體" pitchFamily="34" charset="-120"/>
              <a:cs typeface="Arial Unicode MS" pitchFamily="34" charset="-120"/>
            </a:endParaRPr>
          </a:p>
        </p:txBody>
      </p:sp>
      <p:sp>
        <p:nvSpPr>
          <p:cNvPr id="16" name="直線圖說文字 1 15"/>
          <p:cNvSpPr/>
          <p:nvPr/>
        </p:nvSpPr>
        <p:spPr>
          <a:xfrm>
            <a:off x="3500438" y="5143500"/>
            <a:ext cx="1785937" cy="571500"/>
          </a:xfrm>
          <a:prstGeom prst="borderCallout1">
            <a:avLst>
              <a:gd name="adj1" fmla="val 55560"/>
              <a:gd name="adj2" fmla="val 102676"/>
              <a:gd name="adj3" fmla="val -172247"/>
              <a:gd name="adj4" fmla="val 143836"/>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輸入按鍵</a:t>
            </a:r>
            <a:r>
              <a:rPr lang="en-US" altLang="zh-TW" b="1" dirty="0">
                <a:latin typeface="微軟正黑體" pitchFamily="34" charset="-120"/>
                <a:ea typeface="微軟正黑體" pitchFamily="34" charset="-120"/>
                <a:cs typeface="Arial Unicode MS" pitchFamily="34" charset="-120"/>
              </a:rPr>
              <a:t>x2</a:t>
            </a:r>
            <a:endParaRPr lang="zh-TW" altLang="en-US" b="1" dirty="0">
              <a:latin typeface="微軟正黑體" pitchFamily="34" charset="-120"/>
              <a:ea typeface="微軟正黑體" pitchFamily="34" charset="-120"/>
              <a:cs typeface="Arial Unicode MS" pitchFamily="34" charset="-120"/>
            </a:endParaRPr>
          </a:p>
        </p:txBody>
      </p:sp>
      <p:sp>
        <p:nvSpPr>
          <p:cNvPr id="17" name="直線圖說文字 1 16"/>
          <p:cNvSpPr/>
          <p:nvPr/>
        </p:nvSpPr>
        <p:spPr>
          <a:xfrm>
            <a:off x="3500438" y="3857625"/>
            <a:ext cx="1785937" cy="571500"/>
          </a:xfrm>
          <a:prstGeom prst="borderCallout1">
            <a:avLst>
              <a:gd name="adj1" fmla="val 52692"/>
              <a:gd name="adj2" fmla="val 98374"/>
              <a:gd name="adj3" fmla="val -47396"/>
              <a:gd name="adj4" fmla="val 145941"/>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蜂鳴器</a:t>
            </a:r>
            <a:r>
              <a:rPr lang="en-US" altLang="zh-TW" b="1" dirty="0">
                <a:latin typeface="微軟正黑體" pitchFamily="34" charset="-120"/>
                <a:ea typeface="微軟正黑體" pitchFamily="34" charset="-120"/>
                <a:cs typeface="Arial Unicode MS" pitchFamily="34" charset="-120"/>
              </a:rPr>
              <a:t>Buzzer</a:t>
            </a:r>
            <a:endParaRPr lang="zh-TW" altLang="en-US" b="1" dirty="0">
              <a:latin typeface="微軟正黑體" pitchFamily="34" charset="-120"/>
              <a:ea typeface="微軟正黑體" pitchFamily="34" charset="-120"/>
              <a:cs typeface="Arial Unicode MS" pitchFamily="34" charset="-120"/>
            </a:endParaRPr>
          </a:p>
        </p:txBody>
      </p:sp>
      <p:sp>
        <p:nvSpPr>
          <p:cNvPr id="18" name="直線圖說文字 1 17"/>
          <p:cNvSpPr/>
          <p:nvPr/>
        </p:nvSpPr>
        <p:spPr>
          <a:xfrm>
            <a:off x="7000875" y="5143500"/>
            <a:ext cx="1857375" cy="428625"/>
          </a:xfrm>
          <a:prstGeom prst="borderCallout1">
            <a:avLst>
              <a:gd name="adj1" fmla="val 49286"/>
              <a:gd name="adj2" fmla="val 354"/>
              <a:gd name="adj3" fmla="val 15131"/>
              <a:gd name="adj4" fmla="val -35168"/>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USB </a:t>
            </a:r>
            <a:r>
              <a:rPr lang="zh-TW" altLang="en-US" b="1" dirty="0">
                <a:latin typeface="微軟正黑體" pitchFamily="34" charset="-120"/>
                <a:ea typeface="微軟正黑體" pitchFamily="34" charset="-120"/>
                <a:cs typeface="Arial Unicode MS" pitchFamily="34" charset="-120"/>
              </a:rPr>
              <a:t>通訊燒錄</a:t>
            </a:r>
          </a:p>
        </p:txBody>
      </p:sp>
      <p:sp>
        <p:nvSpPr>
          <p:cNvPr id="19" name="直線圖說文字 1 18"/>
          <p:cNvSpPr/>
          <p:nvPr/>
        </p:nvSpPr>
        <p:spPr>
          <a:xfrm>
            <a:off x="3429000" y="2500313"/>
            <a:ext cx="1785938" cy="714375"/>
          </a:xfrm>
          <a:prstGeom prst="borderCallout1">
            <a:avLst>
              <a:gd name="adj1" fmla="val 55560"/>
              <a:gd name="adj2" fmla="val 102676"/>
              <a:gd name="adj3" fmla="val 97980"/>
              <a:gd name="adj4" fmla="val 153905"/>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MCU</a:t>
            </a:r>
          </a:p>
          <a:p>
            <a:pPr algn="ctr">
              <a:defRPr/>
            </a:pPr>
            <a:r>
              <a:rPr lang="en-US" altLang="zh-TW" b="1" dirty="0">
                <a:latin typeface="微軟正黑體" pitchFamily="34" charset="-120"/>
                <a:ea typeface="微軟正黑體" pitchFamily="34" charset="-120"/>
                <a:cs typeface="Arial Unicode MS" pitchFamily="34" charset="-120"/>
              </a:rPr>
              <a:t>CC2530</a:t>
            </a:r>
            <a:endParaRPr lang="zh-TW" altLang="en-US" b="1" dirty="0">
              <a:latin typeface="微軟正黑體" pitchFamily="34" charset="-120"/>
              <a:ea typeface="微軟正黑體" pitchFamily="34" charset="-120"/>
              <a:cs typeface="Arial Unicode MS" pitchFamily="34" charset="-120"/>
            </a:endParaRPr>
          </a:p>
        </p:txBody>
      </p:sp>
      <p:sp>
        <p:nvSpPr>
          <p:cNvPr id="20" name="直線圖說文字 1 19"/>
          <p:cNvSpPr/>
          <p:nvPr/>
        </p:nvSpPr>
        <p:spPr>
          <a:xfrm>
            <a:off x="7000875" y="4357688"/>
            <a:ext cx="1857375" cy="428625"/>
          </a:xfrm>
          <a:prstGeom prst="borderCallout1">
            <a:avLst>
              <a:gd name="adj1" fmla="val 49286"/>
              <a:gd name="adj2" fmla="val 354"/>
              <a:gd name="adj3" fmla="val 66237"/>
              <a:gd name="adj4" fmla="val -24228"/>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RESET</a:t>
            </a:r>
            <a:r>
              <a:rPr lang="zh-TW" altLang="en-US" b="1" dirty="0">
                <a:latin typeface="微軟正黑體" pitchFamily="34" charset="-120"/>
                <a:ea typeface="微軟正黑體" pitchFamily="34" charset="-120"/>
                <a:cs typeface="Arial Unicode MS" pitchFamily="34" charset="-120"/>
              </a:rPr>
              <a:t>按鍵</a:t>
            </a:r>
          </a:p>
        </p:txBody>
      </p:sp>
      <p:sp>
        <p:nvSpPr>
          <p:cNvPr id="19467" name="內容版面配置區 4"/>
          <p:cNvSpPr>
            <a:spLocks noGrp="1"/>
          </p:cNvSpPr>
          <p:nvPr>
            <p:ph idx="1"/>
          </p:nvPr>
        </p:nvSpPr>
        <p:spPr>
          <a:xfrm>
            <a:off x="214313" y="2214563"/>
            <a:ext cx="3500437" cy="3286125"/>
          </a:xfrm>
        </p:spPr>
        <p:txBody>
          <a:bodyPr/>
          <a:lstStyle/>
          <a:p>
            <a:pPr>
              <a:buFont typeface="Wingdings" pitchFamily="2" charset="2"/>
              <a:buNone/>
            </a:pPr>
            <a:r>
              <a:rPr lang="en-US" altLang="zh-TW" sz="2000" b="1" smtClean="0">
                <a:latin typeface="微軟正黑體" pitchFamily="34" charset="-120"/>
                <a:ea typeface="微軟正黑體" pitchFamily="34" charset="-120"/>
              </a:rPr>
              <a:t>MCU</a:t>
            </a:r>
            <a:r>
              <a:rPr lang="zh-TW" altLang="en-US" sz="2000" b="1" smtClean="0">
                <a:latin typeface="微軟正黑體" pitchFamily="34" charset="-120"/>
                <a:ea typeface="微軟正黑體" pitchFamily="34" charset="-120"/>
              </a:rPr>
              <a:t> 板規格</a:t>
            </a:r>
            <a:endParaRPr lang="en-US" altLang="zh-TW" sz="2000" b="1" smtClean="0">
              <a:latin typeface="微軟正黑體" pitchFamily="34" charset="-120"/>
              <a:ea typeface="微軟正黑體" pitchFamily="34" charset="-120"/>
            </a:endParaRPr>
          </a:p>
          <a:p>
            <a:r>
              <a:rPr lang="en-US" altLang="zh-TW" sz="1600" b="1" smtClean="0">
                <a:latin typeface="微軟正黑體" pitchFamily="34" charset="-120"/>
                <a:ea typeface="微軟正黑體" pitchFamily="34" charset="-120"/>
              </a:rPr>
              <a:t>MCU CC2530 (TI)</a:t>
            </a:r>
          </a:p>
          <a:p>
            <a:r>
              <a:rPr lang="en-US" altLang="zh-TW" sz="1600" b="1" smtClean="0">
                <a:latin typeface="微軟正黑體" pitchFamily="34" charset="-120"/>
                <a:ea typeface="微軟正黑體" pitchFamily="34" charset="-120"/>
              </a:rPr>
              <a:t>LDO 3.3V (</a:t>
            </a:r>
            <a:r>
              <a:rPr lang="zh-TW" altLang="en-US" sz="1600" b="1" smtClean="0">
                <a:latin typeface="微軟正黑體" pitchFamily="34" charset="-120"/>
                <a:ea typeface="微軟正黑體" pitchFamily="34" charset="-120"/>
              </a:rPr>
              <a:t>穩壓</a:t>
            </a:r>
            <a:r>
              <a:rPr lang="en-US" altLang="zh-TW" sz="1600" b="1" smtClean="0">
                <a:latin typeface="微軟正黑體" pitchFamily="34" charset="-120"/>
                <a:ea typeface="微軟正黑體" pitchFamily="34" charset="-120"/>
              </a:rPr>
              <a:t>)</a:t>
            </a:r>
          </a:p>
          <a:p>
            <a:r>
              <a:rPr lang="en-US" altLang="zh-TW" sz="1600" b="1" smtClean="0">
                <a:latin typeface="微軟正黑體" pitchFamily="34" charset="-120"/>
                <a:ea typeface="微軟正黑體" pitchFamily="34" charset="-120"/>
              </a:rPr>
              <a:t>LED * 8 (DO </a:t>
            </a:r>
            <a:r>
              <a:rPr lang="zh-TW" altLang="en-US" sz="1600" b="1" smtClean="0">
                <a:latin typeface="微軟正黑體" pitchFamily="34" charset="-120"/>
                <a:ea typeface="微軟正黑體" pitchFamily="34" charset="-120"/>
              </a:rPr>
              <a:t>實驗</a:t>
            </a:r>
            <a:r>
              <a:rPr lang="en-US" altLang="zh-TW" sz="1600" b="1" smtClean="0">
                <a:latin typeface="微軟正黑體" pitchFamily="34" charset="-120"/>
                <a:ea typeface="微軟正黑體" pitchFamily="34" charset="-120"/>
              </a:rPr>
              <a:t>)</a:t>
            </a:r>
          </a:p>
          <a:p>
            <a:r>
              <a:rPr lang="en-US" altLang="zh-TW" sz="1600" b="1" smtClean="0">
                <a:latin typeface="微軟正黑體" pitchFamily="34" charset="-120"/>
                <a:ea typeface="微軟正黑體" pitchFamily="34" charset="-120"/>
              </a:rPr>
              <a:t>BUZZER (Timer/PWM </a:t>
            </a:r>
            <a:r>
              <a:rPr lang="zh-TW" altLang="en-US" sz="1600" b="1" smtClean="0">
                <a:latin typeface="微軟正黑體" pitchFamily="34" charset="-120"/>
                <a:ea typeface="微軟正黑體" pitchFamily="34" charset="-120"/>
              </a:rPr>
              <a:t>實驗</a:t>
            </a:r>
            <a:r>
              <a:rPr lang="en-US" altLang="zh-TW" sz="1600" b="1" smtClean="0">
                <a:latin typeface="微軟正黑體" pitchFamily="34" charset="-120"/>
                <a:ea typeface="微軟正黑體" pitchFamily="34" charset="-120"/>
              </a:rPr>
              <a:t>)</a:t>
            </a:r>
          </a:p>
          <a:p>
            <a:r>
              <a:rPr lang="en-US" altLang="zh-TW" sz="1600" b="1" smtClean="0">
                <a:latin typeface="微軟正黑體" pitchFamily="34" charset="-120"/>
                <a:ea typeface="微軟正黑體" pitchFamily="34" charset="-120"/>
              </a:rPr>
              <a:t>BUTTON (DI / INT </a:t>
            </a:r>
            <a:r>
              <a:rPr lang="zh-TW" altLang="en-US" sz="1600" b="1" smtClean="0">
                <a:latin typeface="微軟正黑體" pitchFamily="34" charset="-120"/>
                <a:ea typeface="微軟正黑體" pitchFamily="34" charset="-120"/>
              </a:rPr>
              <a:t>實驗</a:t>
            </a:r>
            <a:r>
              <a:rPr lang="en-US" altLang="zh-TW" sz="1600" b="1" smtClean="0">
                <a:latin typeface="微軟正黑體" pitchFamily="34" charset="-120"/>
                <a:ea typeface="微軟正黑體" pitchFamily="34" charset="-120"/>
              </a:rPr>
              <a:t>)</a:t>
            </a:r>
          </a:p>
          <a:p>
            <a:r>
              <a:rPr lang="en-US" altLang="zh-TW" sz="1600" b="1" smtClean="0">
                <a:latin typeface="微軟正黑體" pitchFamily="34" charset="-120"/>
                <a:ea typeface="微軟正黑體" pitchFamily="34" charset="-120"/>
              </a:rPr>
              <a:t>SOC DEBUG (</a:t>
            </a:r>
            <a:r>
              <a:rPr lang="zh-TW" altLang="en-US" sz="1600" b="1" smtClean="0">
                <a:latin typeface="微軟正黑體" pitchFamily="34" charset="-120"/>
                <a:ea typeface="微軟正黑體" pitchFamily="34" charset="-120"/>
              </a:rPr>
              <a:t>除錯燒錄器</a:t>
            </a:r>
            <a:r>
              <a:rPr lang="en-US" altLang="zh-TW" sz="1600" b="1" smtClean="0">
                <a:latin typeface="微軟正黑體" pitchFamily="34" charset="-120"/>
                <a:ea typeface="微軟正黑體" pitchFamily="34" charset="-120"/>
              </a:rPr>
              <a:t>)</a:t>
            </a:r>
          </a:p>
          <a:p>
            <a:r>
              <a:rPr lang="zh-TW" altLang="en-US" sz="1600" b="1" smtClean="0">
                <a:latin typeface="微軟正黑體" pitchFamily="34" charset="-120"/>
                <a:ea typeface="微軟正黑體" pitchFamily="34" charset="-120"/>
              </a:rPr>
              <a:t>附 </a:t>
            </a:r>
            <a:r>
              <a:rPr lang="en-US" altLang="zh-TW" sz="1600" b="1" smtClean="0">
                <a:latin typeface="微軟正黑體" pitchFamily="34" charset="-120"/>
                <a:ea typeface="微軟正黑體" pitchFamily="34" charset="-120"/>
              </a:rPr>
              <a:t>Mini-USB</a:t>
            </a:r>
            <a:r>
              <a:rPr lang="zh-TW" altLang="en-US" sz="1600" b="1" smtClean="0">
                <a:latin typeface="微軟正黑體" pitchFamily="34" charset="-120"/>
                <a:ea typeface="微軟正黑體" pitchFamily="34" charset="-120"/>
              </a:rPr>
              <a:t>線材</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357313" y="404813"/>
            <a:ext cx="7500937" cy="839787"/>
          </a:xfrm>
        </p:spPr>
        <p:txBody>
          <a:bodyPr/>
          <a:lstStyle/>
          <a:p>
            <a:pPr eaLnBrk="1" hangingPunct="1"/>
            <a:r>
              <a:rPr lang="zh-TW" altLang="en-US" b="1" smtClean="0">
                <a:latin typeface="微軟正黑體" pitchFamily="34" charset="-120"/>
                <a:ea typeface="微軟正黑體" pitchFamily="34" charset="-120"/>
              </a:rPr>
              <a:t>教學實驗平台</a:t>
            </a:r>
            <a:r>
              <a:rPr lang="en-US" altLang="zh-TW" b="1" smtClean="0">
                <a:latin typeface="微軟正黑體" pitchFamily="34" charset="-120"/>
                <a:ea typeface="微軟正黑體" pitchFamily="34" charset="-120"/>
              </a:rPr>
              <a:t>MCU</a:t>
            </a:r>
            <a:r>
              <a:rPr lang="zh-TW" altLang="en-US" b="1" smtClean="0">
                <a:latin typeface="微軟正黑體" pitchFamily="34" charset="-120"/>
                <a:ea typeface="微軟正黑體" pitchFamily="34" charset="-120"/>
              </a:rPr>
              <a:t>板線路圖</a:t>
            </a:r>
          </a:p>
        </p:txBody>
      </p:sp>
      <p:sp>
        <p:nvSpPr>
          <p:cNvPr id="20483" name="矩形 11"/>
          <p:cNvSpPr>
            <a:spLocks noChangeArrowheads="1"/>
          </p:cNvSpPr>
          <p:nvPr/>
        </p:nvSpPr>
        <p:spPr bwMode="auto">
          <a:xfrm>
            <a:off x="1500188"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MCU/LED/KEY/BEEP(</a:t>
            </a:r>
            <a:r>
              <a:rPr lang="zh-TW" altLang="en-US">
                <a:latin typeface="微軟正黑體" pitchFamily="34" charset="-120"/>
                <a:ea typeface="微軟正黑體" pitchFamily="34" charset="-120"/>
              </a:rPr>
              <a:t>聲音</a:t>
            </a:r>
            <a:r>
              <a:rPr lang="en-US" altLang="zh-TW">
                <a:latin typeface="微軟正黑體" pitchFamily="34" charset="-120"/>
                <a:ea typeface="微軟正黑體" pitchFamily="34" charset="-120"/>
              </a:rPr>
              <a:t>)/LDO(</a:t>
            </a:r>
            <a:r>
              <a:rPr lang="zh-TW" altLang="en-US">
                <a:latin typeface="微軟正黑體" pitchFamily="34" charset="-120"/>
                <a:ea typeface="微軟正黑體" pitchFamily="34" charset="-120"/>
              </a:rPr>
              <a:t>電源穩壓</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燒錄除錯</a:t>
            </a:r>
          </a:p>
        </p:txBody>
      </p:sp>
      <p:pic>
        <p:nvPicPr>
          <p:cNvPr id="2048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4438" y="1857375"/>
            <a:ext cx="7721600" cy="492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sy-ss\Catalog\產品圖\RFID\RFID(300dpi)\ZigBee(300)\Zigbee-A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71875" y="2714625"/>
            <a:ext cx="4173538" cy="3929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7"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教學實驗平台主板</a:t>
            </a:r>
          </a:p>
        </p:txBody>
      </p:sp>
      <p:sp>
        <p:nvSpPr>
          <p:cNvPr id="21508" name="矩形 11"/>
          <p:cNvSpPr>
            <a:spLocks noChangeArrowheads="1"/>
          </p:cNvSpPr>
          <p:nvPr/>
        </p:nvSpPr>
        <p:spPr bwMode="auto">
          <a:xfrm>
            <a:off x="1643063"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最簡單好用的開發板 </a:t>
            </a:r>
            <a:r>
              <a:rPr lang="en-US" altLang="zh-TW">
                <a:latin typeface="微軟正黑體" pitchFamily="34" charset="-120"/>
                <a:ea typeface="微軟正黑體" pitchFamily="34" charset="-120"/>
              </a:rPr>
              <a:t>---</a:t>
            </a:r>
            <a:r>
              <a:rPr lang="zh-TW" altLang="en-US">
                <a:latin typeface="微軟正黑體" pitchFamily="34" charset="-120"/>
                <a:ea typeface="微軟正黑體" pitchFamily="34" charset="-120"/>
              </a:rPr>
              <a:t> </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供電</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更新程式</a:t>
            </a:r>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通訊傳輸資料</a:t>
            </a:r>
          </a:p>
        </p:txBody>
      </p:sp>
      <p:sp>
        <p:nvSpPr>
          <p:cNvPr id="5" name="直線圖說文字 1 4"/>
          <p:cNvSpPr/>
          <p:nvPr/>
        </p:nvSpPr>
        <p:spPr>
          <a:xfrm>
            <a:off x="2643188" y="2071688"/>
            <a:ext cx="1428750" cy="642937"/>
          </a:xfrm>
          <a:prstGeom prst="borderCallout1">
            <a:avLst>
              <a:gd name="adj1" fmla="val 47673"/>
              <a:gd name="adj2" fmla="val 99261"/>
              <a:gd name="adj3" fmla="val 180745"/>
              <a:gd name="adj4" fmla="val 143339"/>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ETHERNET RJ45</a:t>
            </a:r>
            <a:endParaRPr lang="zh-TW" altLang="en-US" b="1" dirty="0">
              <a:latin typeface="微軟正黑體" pitchFamily="34" charset="-120"/>
              <a:ea typeface="微軟正黑體" pitchFamily="34" charset="-120"/>
              <a:cs typeface="Arial Unicode MS" pitchFamily="34" charset="-120"/>
            </a:endParaRPr>
          </a:p>
        </p:txBody>
      </p:sp>
      <p:sp>
        <p:nvSpPr>
          <p:cNvPr id="6" name="直線圖說文字 1 5"/>
          <p:cNvSpPr/>
          <p:nvPr/>
        </p:nvSpPr>
        <p:spPr>
          <a:xfrm>
            <a:off x="2857500" y="4000500"/>
            <a:ext cx="1143000" cy="714375"/>
          </a:xfrm>
          <a:prstGeom prst="borderCallout1">
            <a:avLst>
              <a:gd name="adj1" fmla="val 55560"/>
              <a:gd name="adj2" fmla="val 102676"/>
              <a:gd name="adj3" fmla="val 32548"/>
              <a:gd name="adj4" fmla="val 121987"/>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中斷模組連接座</a:t>
            </a:r>
          </a:p>
        </p:txBody>
      </p:sp>
      <p:sp>
        <p:nvSpPr>
          <p:cNvPr id="7" name="直線圖說文字 1 6"/>
          <p:cNvSpPr/>
          <p:nvPr/>
        </p:nvSpPr>
        <p:spPr>
          <a:xfrm>
            <a:off x="7572375" y="3429000"/>
            <a:ext cx="1357313" cy="714375"/>
          </a:xfrm>
          <a:prstGeom prst="borderCallout1">
            <a:avLst>
              <a:gd name="adj1" fmla="val 49465"/>
              <a:gd name="adj2" fmla="val -143"/>
              <a:gd name="adj3" fmla="val 59399"/>
              <a:gd name="adj4" fmla="val -40359"/>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LCD</a:t>
            </a:r>
            <a:r>
              <a:rPr lang="zh-TW" altLang="en-US" b="1" dirty="0">
                <a:latin typeface="微軟正黑體" pitchFamily="34" charset="-120"/>
                <a:ea typeface="微軟正黑體" pitchFamily="34" charset="-120"/>
                <a:cs typeface="Arial Unicode MS" pitchFamily="34" charset="-120"/>
              </a:rPr>
              <a:t>顯示</a:t>
            </a:r>
            <a:endParaRPr lang="en-US" altLang="zh-TW" b="1" dirty="0">
              <a:latin typeface="微軟正黑體" pitchFamily="34" charset="-120"/>
              <a:ea typeface="微軟正黑體" pitchFamily="34" charset="-120"/>
              <a:cs typeface="Arial Unicode MS" pitchFamily="34" charset="-120"/>
            </a:endParaRPr>
          </a:p>
          <a:p>
            <a:pPr algn="ctr">
              <a:defRPr/>
            </a:pPr>
            <a:r>
              <a:rPr lang="en-US" altLang="zh-TW" b="1" dirty="0">
                <a:latin typeface="微軟正黑體" pitchFamily="34" charset="-120"/>
                <a:ea typeface="微軟正黑體" pitchFamily="34" charset="-120"/>
                <a:cs typeface="Arial Unicode MS" pitchFamily="34" charset="-120"/>
              </a:rPr>
              <a:t>16x2</a:t>
            </a:r>
            <a:endParaRPr lang="zh-TW" altLang="en-US" b="1" dirty="0">
              <a:latin typeface="微軟正黑體" pitchFamily="34" charset="-120"/>
              <a:ea typeface="微軟正黑體" pitchFamily="34" charset="-120"/>
              <a:cs typeface="Arial Unicode MS" pitchFamily="34" charset="-120"/>
            </a:endParaRPr>
          </a:p>
        </p:txBody>
      </p:sp>
      <p:sp>
        <p:nvSpPr>
          <p:cNvPr id="8" name="直線圖說文字 1 7"/>
          <p:cNvSpPr/>
          <p:nvPr/>
        </p:nvSpPr>
        <p:spPr>
          <a:xfrm>
            <a:off x="2214563" y="4929188"/>
            <a:ext cx="1785937" cy="714375"/>
          </a:xfrm>
          <a:prstGeom prst="borderCallout1">
            <a:avLst>
              <a:gd name="adj1" fmla="val 52692"/>
              <a:gd name="adj2" fmla="val 98374"/>
              <a:gd name="adj3" fmla="val -134"/>
              <a:gd name="adj4" fmla="val 119691"/>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副模組連接座</a:t>
            </a:r>
          </a:p>
        </p:txBody>
      </p:sp>
      <p:sp>
        <p:nvSpPr>
          <p:cNvPr id="9" name="直線圖說文字 1 8"/>
          <p:cNvSpPr/>
          <p:nvPr/>
        </p:nvSpPr>
        <p:spPr>
          <a:xfrm>
            <a:off x="6072188" y="2286000"/>
            <a:ext cx="1571625" cy="642938"/>
          </a:xfrm>
          <a:prstGeom prst="borderCallout1">
            <a:avLst>
              <a:gd name="adj1" fmla="val 49286"/>
              <a:gd name="adj2" fmla="val 354"/>
              <a:gd name="adj3" fmla="val 138214"/>
              <a:gd name="adj4" fmla="val -47406"/>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USB </a:t>
            </a:r>
            <a:r>
              <a:rPr lang="zh-TW" altLang="en-US" b="1" dirty="0">
                <a:latin typeface="微軟正黑體" pitchFamily="34" charset="-120"/>
                <a:ea typeface="微軟正黑體" pitchFamily="34" charset="-120"/>
                <a:cs typeface="Arial Unicode MS" pitchFamily="34" charset="-120"/>
              </a:rPr>
              <a:t>轉 </a:t>
            </a:r>
            <a:r>
              <a:rPr lang="en-US" altLang="zh-TW" b="1" dirty="0">
                <a:latin typeface="微軟正黑體" pitchFamily="34" charset="-120"/>
                <a:ea typeface="微軟正黑體" pitchFamily="34" charset="-120"/>
                <a:cs typeface="Arial Unicode MS" pitchFamily="34" charset="-120"/>
              </a:rPr>
              <a:t>Serial(RS232)</a:t>
            </a:r>
            <a:endParaRPr lang="zh-TW" altLang="en-US" b="1" dirty="0">
              <a:latin typeface="微軟正黑體" pitchFamily="34" charset="-120"/>
              <a:ea typeface="微軟正黑體" pitchFamily="34" charset="-120"/>
              <a:cs typeface="Arial Unicode MS" pitchFamily="34" charset="-120"/>
            </a:endParaRPr>
          </a:p>
        </p:txBody>
      </p:sp>
      <p:sp>
        <p:nvSpPr>
          <p:cNvPr id="10" name="直線圖說文字 1 9"/>
          <p:cNvSpPr/>
          <p:nvPr/>
        </p:nvSpPr>
        <p:spPr>
          <a:xfrm>
            <a:off x="7572375" y="4643438"/>
            <a:ext cx="1357313" cy="714375"/>
          </a:xfrm>
          <a:prstGeom prst="borderCallout1">
            <a:avLst>
              <a:gd name="adj1" fmla="val 49286"/>
              <a:gd name="adj2" fmla="val 354"/>
              <a:gd name="adj3" fmla="val 100131"/>
              <a:gd name="adj4" fmla="val -80158"/>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電容觸控按鍵 </a:t>
            </a:r>
            <a:r>
              <a:rPr lang="en-US" altLang="zh-TW" b="1" dirty="0">
                <a:latin typeface="微軟正黑體" pitchFamily="34" charset="-120"/>
                <a:ea typeface="微軟正黑體" pitchFamily="34" charset="-120"/>
                <a:cs typeface="Arial Unicode MS" pitchFamily="34" charset="-120"/>
              </a:rPr>
              <a:t>20 KEY</a:t>
            </a:r>
            <a:endParaRPr lang="zh-TW" altLang="en-US" b="1" dirty="0">
              <a:latin typeface="微軟正黑體" pitchFamily="34" charset="-120"/>
              <a:ea typeface="微軟正黑體" pitchFamily="34" charset="-120"/>
              <a:cs typeface="Arial Unicode MS" pitchFamily="34" charset="-120"/>
            </a:endParaRPr>
          </a:p>
        </p:txBody>
      </p:sp>
      <p:sp>
        <p:nvSpPr>
          <p:cNvPr id="11" name="直線圖說文字 1 10"/>
          <p:cNvSpPr/>
          <p:nvPr/>
        </p:nvSpPr>
        <p:spPr>
          <a:xfrm>
            <a:off x="2214563" y="5857875"/>
            <a:ext cx="1785937" cy="714375"/>
          </a:xfrm>
          <a:prstGeom prst="borderCallout1">
            <a:avLst>
              <a:gd name="adj1" fmla="val 46561"/>
              <a:gd name="adj2" fmla="val 103035"/>
              <a:gd name="adj3" fmla="val -12588"/>
              <a:gd name="adj4" fmla="val 117265"/>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主模組連接座</a:t>
            </a:r>
          </a:p>
        </p:txBody>
      </p:sp>
      <p:sp>
        <p:nvSpPr>
          <p:cNvPr id="12" name="直線圖說文字 1 11"/>
          <p:cNvSpPr/>
          <p:nvPr/>
        </p:nvSpPr>
        <p:spPr>
          <a:xfrm>
            <a:off x="7643813" y="5857875"/>
            <a:ext cx="1285875" cy="714375"/>
          </a:xfrm>
          <a:prstGeom prst="borderCallout1">
            <a:avLst>
              <a:gd name="adj1" fmla="val 47924"/>
              <a:gd name="adj2" fmla="val -998"/>
              <a:gd name="adj3" fmla="val -44395"/>
              <a:gd name="adj4" fmla="val -217404"/>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MCU</a:t>
            </a:r>
            <a:r>
              <a:rPr lang="zh-TW" altLang="en-US" b="1" dirty="0">
                <a:latin typeface="微軟正黑體" pitchFamily="34" charset="-120"/>
                <a:ea typeface="微軟正黑體" pitchFamily="34" charset="-120"/>
                <a:cs typeface="Arial Unicode MS" pitchFamily="34" charset="-120"/>
              </a:rPr>
              <a:t>連接座</a:t>
            </a:r>
          </a:p>
        </p:txBody>
      </p:sp>
      <p:sp>
        <p:nvSpPr>
          <p:cNvPr id="14" name="直線圖說文字 1 13"/>
          <p:cNvSpPr/>
          <p:nvPr/>
        </p:nvSpPr>
        <p:spPr>
          <a:xfrm>
            <a:off x="2857500" y="3071813"/>
            <a:ext cx="1143000" cy="714375"/>
          </a:xfrm>
          <a:prstGeom prst="borderCallout1">
            <a:avLst>
              <a:gd name="adj1" fmla="val 55560"/>
              <a:gd name="adj2" fmla="val 102676"/>
              <a:gd name="adj3" fmla="val 105304"/>
              <a:gd name="adj4" fmla="val 125861"/>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AD</a:t>
            </a:r>
            <a:r>
              <a:rPr lang="zh-TW" altLang="en-US" b="1" dirty="0">
                <a:latin typeface="微軟正黑體" pitchFamily="34" charset="-120"/>
                <a:ea typeface="微軟正黑體" pitchFamily="34" charset="-120"/>
                <a:cs typeface="Arial Unicode MS" pitchFamily="34" charset="-120"/>
              </a:rPr>
              <a:t>模組連接座</a:t>
            </a:r>
          </a:p>
        </p:txBody>
      </p:sp>
      <p:sp>
        <p:nvSpPr>
          <p:cNvPr id="21518" name="內容版面配置區 4"/>
          <p:cNvSpPr>
            <a:spLocks noGrp="1"/>
          </p:cNvSpPr>
          <p:nvPr>
            <p:ph idx="1"/>
          </p:nvPr>
        </p:nvSpPr>
        <p:spPr>
          <a:xfrm>
            <a:off x="142875" y="2286000"/>
            <a:ext cx="3429000" cy="2357438"/>
          </a:xfrm>
        </p:spPr>
        <p:txBody>
          <a:bodyPr/>
          <a:lstStyle/>
          <a:p>
            <a:pPr>
              <a:buFont typeface="Wingdings" pitchFamily="2" charset="2"/>
              <a:buNone/>
            </a:pPr>
            <a:r>
              <a:rPr lang="zh-TW" altLang="en-US" sz="2000" b="1" smtClean="0">
                <a:latin typeface="微軟正黑體" pitchFamily="34" charset="-120"/>
                <a:ea typeface="微軟正黑體" pitchFamily="34" charset="-120"/>
              </a:rPr>
              <a:t>主板規格</a:t>
            </a:r>
            <a:endParaRPr lang="en-US" altLang="zh-TW" sz="2000" b="1" smtClean="0">
              <a:latin typeface="微軟正黑體" pitchFamily="34" charset="-120"/>
              <a:ea typeface="微軟正黑體" pitchFamily="34" charset="-120"/>
            </a:endParaRPr>
          </a:p>
          <a:p>
            <a:r>
              <a:rPr lang="en-US" altLang="zh-TW" sz="1600" b="1" smtClean="0">
                <a:latin typeface="微軟正黑體" pitchFamily="34" charset="-120"/>
                <a:ea typeface="微軟正黑體" pitchFamily="34" charset="-120"/>
              </a:rPr>
              <a:t>LCM(16*2)</a:t>
            </a:r>
            <a:r>
              <a:rPr lang="zh-TW" altLang="en-US" sz="1600" b="1" smtClean="0">
                <a:latin typeface="微軟正黑體" pitchFamily="34" charset="-120"/>
                <a:ea typeface="微軟正黑體" pitchFamily="34" charset="-120"/>
              </a:rPr>
              <a:t>含背光</a:t>
            </a:r>
          </a:p>
          <a:p>
            <a:r>
              <a:rPr lang="zh-TW" altLang="en-US" sz="1600" b="1" smtClean="0">
                <a:latin typeface="微軟正黑體" pitchFamily="34" charset="-120"/>
                <a:ea typeface="微軟正黑體" pitchFamily="34" charset="-120"/>
              </a:rPr>
              <a:t>電容觸控鍵盤</a:t>
            </a:r>
            <a:r>
              <a:rPr lang="en-US" altLang="zh-TW" sz="1600" b="1" smtClean="0">
                <a:latin typeface="微軟正黑體" pitchFamily="34" charset="-120"/>
                <a:ea typeface="微軟正黑體" pitchFamily="34" charset="-120"/>
              </a:rPr>
              <a:t>(20</a:t>
            </a:r>
            <a:r>
              <a:rPr lang="zh-TW" altLang="en-US" sz="1600" b="1" smtClean="0">
                <a:latin typeface="微軟正黑體" pitchFamily="34" charset="-120"/>
                <a:ea typeface="微軟正黑體" pitchFamily="34" charset="-120"/>
              </a:rPr>
              <a:t>鍵</a:t>
            </a:r>
            <a:r>
              <a:rPr lang="en-US" altLang="zh-TW" sz="1600" b="1" smtClean="0">
                <a:latin typeface="微軟正黑體" pitchFamily="34" charset="-120"/>
                <a:ea typeface="微軟正黑體" pitchFamily="34" charset="-120"/>
              </a:rPr>
              <a:t>)</a:t>
            </a:r>
          </a:p>
          <a:p>
            <a:r>
              <a:rPr lang="zh-TW" altLang="en-US" sz="1600" b="1" smtClean="0">
                <a:latin typeface="微軟正黑體" pitchFamily="34" charset="-120"/>
                <a:ea typeface="微軟正黑體" pitchFamily="34" charset="-120"/>
              </a:rPr>
              <a:t>網路 </a:t>
            </a:r>
            <a:r>
              <a:rPr lang="en-US" altLang="zh-TW" sz="1600" b="1" smtClean="0">
                <a:latin typeface="微軟正黑體" pitchFamily="34" charset="-120"/>
                <a:ea typeface="微軟正黑體" pitchFamily="34" charset="-120"/>
              </a:rPr>
              <a:t>ETHERNET RJ-45</a:t>
            </a:r>
          </a:p>
          <a:p>
            <a:r>
              <a:rPr lang="en-US" altLang="zh-TW" sz="1600" b="1" smtClean="0">
                <a:latin typeface="微軟正黑體" pitchFamily="34" charset="-120"/>
                <a:ea typeface="微軟正黑體" pitchFamily="34" charset="-120"/>
              </a:rPr>
              <a:t>USB </a:t>
            </a:r>
            <a:r>
              <a:rPr lang="zh-TW" altLang="en-US" sz="1600" b="1" smtClean="0">
                <a:latin typeface="微軟正黑體" pitchFamily="34" charset="-120"/>
                <a:ea typeface="微軟正黑體" pitchFamily="34" charset="-120"/>
              </a:rPr>
              <a:t>轉 </a:t>
            </a:r>
            <a:r>
              <a:rPr lang="en-US" altLang="zh-TW" sz="1600" b="1" smtClean="0">
                <a:latin typeface="微軟正黑體" pitchFamily="34" charset="-120"/>
                <a:ea typeface="微軟正黑體" pitchFamily="34" charset="-120"/>
              </a:rPr>
              <a:t>RS232</a:t>
            </a:r>
          </a:p>
          <a:p>
            <a:r>
              <a:rPr lang="en-US" altLang="zh-TW" sz="1600" b="1" smtClean="0">
                <a:latin typeface="微軟正黑體" pitchFamily="34" charset="-120"/>
                <a:ea typeface="微軟正黑體" pitchFamily="34" charset="-120"/>
              </a:rPr>
              <a:t>LDO 3.3V </a:t>
            </a:r>
            <a:r>
              <a:rPr lang="zh-TW" altLang="en-US" sz="1600" b="1" smtClean="0">
                <a:latin typeface="微軟正黑體" pitchFamily="34" charset="-120"/>
                <a:ea typeface="微軟正黑體" pitchFamily="34" charset="-120"/>
              </a:rPr>
              <a:t>穩壓</a:t>
            </a:r>
          </a:p>
          <a:p>
            <a:r>
              <a:rPr lang="en-US" altLang="zh-TW" sz="1600" b="1" smtClean="0">
                <a:latin typeface="微軟正黑體" pitchFamily="34" charset="-120"/>
                <a:ea typeface="微軟正黑體" pitchFamily="34" charset="-120"/>
              </a:rPr>
              <a:t>LED * 3 (TX/RX/NET)</a:t>
            </a:r>
          </a:p>
          <a:p>
            <a:pPr>
              <a:buFont typeface="Wingdings" pitchFamily="2" charset="2"/>
              <a:buNone/>
            </a:pPr>
            <a:endParaRPr lang="zh-TW" altLang="en-US" sz="1600" b="1" smtClean="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357313" y="404813"/>
            <a:ext cx="7500937" cy="839787"/>
          </a:xfrm>
        </p:spPr>
        <p:txBody>
          <a:bodyPr/>
          <a:lstStyle/>
          <a:p>
            <a:pPr eaLnBrk="1" hangingPunct="1"/>
            <a:r>
              <a:rPr lang="en-US" altLang="zh-TW" b="1" smtClean="0">
                <a:latin typeface="微軟正黑體" pitchFamily="34" charset="-120"/>
                <a:ea typeface="微軟正黑體" pitchFamily="34" charset="-120"/>
              </a:rPr>
              <a:t>ZigBee PRO</a:t>
            </a:r>
            <a:r>
              <a:rPr lang="zh-TW" altLang="en-US" b="1" smtClean="0">
                <a:latin typeface="微軟正黑體" pitchFamily="34" charset="-120"/>
                <a:ea typeface="微軟正黑體" pitchFamily="34" charset="-120"/>
              </a:rPr>
              <a:t>教學實驗平台</a:t>
            </a:r>
          </a:p>
        </p:txBody>
      </p:sp>
      <p:sp>
        <p:nvSpPr>
          <p:cNvPr id="4099" name="Rectangle 3"/>
          <p:cNvSpPr>
            <a:spLocks noGrp="1" noChangeArrowheads="1"/>
          </p:cNvSpPr>
          <p:nvPr>
            <p:ph type="body" idx="1"/>
          </p:nvPr>
        </p:nvSpPr>
        <p:spPr>
          <a:xfrm>
            <a:off x="827088" y="1928813"/>
            <a:ext cx="7632700" cy="4697412"/>
          </a:xfrm>
        </p:spPr>
        <p:txBody>
          <a:bodyPr/>
          <a:lstStyle/>
          <a:p>
            <a:pPr marL="812800" indent="-812800" eaLnBrk="1" hangingPunct="1"/>
            <a:r>
              <a:rPr lang="en-US" altLang="zh-TW" sz="2800" b="1" smtClean="0">
                <a:latin typeface="微軟正黑體" pitchFamily="34" charset="-120"/>
                <a:ea typeface="微軟正黑體" pitchFamily="34" charset="-120"/>
              </a:rPr>
              <a:t>ZigBee</a:t>
            </a:r>
            <a:r>
              <a:rPr lang="zh-TW" altLang="en-US" sz="2800" b="1" smtClean="0">
                <a:latin typeface="微軟正黑體" pitchFamily="34" charset="-120"/>
                <a:ea typeface="微軟正黑體" pitchFamily="34" charset="-120"/>
              </a:rPr>
              <a:t> </a:t>
            </a:r>
            <a:r>
              <a:rPr lang="en-US" altLang="zh-TW" sz="2800" b="1" smtClean="0">
                <a:latin typeface="微軟正黑體" pitchFamily="34" charset="-120"/>
                <a:ea typeface="微軟正黑體" pitchFamily="34" charset="-120"/>
              </a:rPr>
              <a:t>Pro </a:t>
            </a:r>
            <a:r>
              <a:rPr lang="zh-TW" altLang="en-US" sz="2800" b="1" smtClean="0">
                <a:latin typeface="微軟正黑體" pitchFamily="34" charset="-120"/>
                <a:ea typeface="微軟正黑體" pitchFamily="34" charset="-120"/>
              </a:rPr>
              <a:t>技術介紹</a:t>
            </a:r>
            <a:endParaRPr lang="en-US" altLang="zh-TW" sz="2800" b="1" smtClean="0">
              <a:latin typeface="微軟正黑體" pitchFamily="34" charset="-120"/>
              <a:ea typeface="微軟正黑體" pitchFamily="34" charset="-120"/>
            </a:endParaRPr>
          </a:p>
          <a:p>
            <a:pPr marL="812800" indent="-812800" eaLnBrk="1" hangingPunct="1"/>
            <a:r>
              <a:rPr lang="en-US" altLang="zh-TW" sz="2800" b="1" smtClean="0">
                <a:latin typeface="微軟正黑體" pitchFamily="34" charset="-120"/>
                <a:ea typeface="微軟正黑體" pitchFamily="34" charset="-120"/>
              </a:rPr>
              <a:t>CC2530 </a:t>
            </a:r>
            <a:r>
              <a:rPr lang="zh-TW" altLang="en-US" sz="2800" b="1" smtClean="0">
                <a:latin typeface="微軟正黑體" pitchFamily="34" charset="-120"/>
                <a:ea typeface="微軟正黑體" pitchFamily="34" charset="-120"/>
              </a:rPr>
              <a:t>功能應用介紹</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教學實驗平台介紹</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感測器模組與功能介紹</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進階實驗工具介紹</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燒錄與相關工具介紹</a:t>
            </a:r>
            <a:endParaRPr lang="en-US" altLang="zh-TW" sz="2800" b="1" smtClean="0">
              <a:latin typeface="微軟正黑體" pitchFamily="34" charset="-120"/>
              <a:ea typeface="微軟正黑體" pitchFamily="34" charset="-120"/>
            </a:endParaRPr>
          </a:p>
          <a:p>
            <a:pPr marL="812800" indent="-812800" eaLnBrk="1" hangingPunct="1"/>
            <a:r>
              <a:rPr lang="en-US" altLang="zh-TW" sz="2800" b="1" smtClean="0">
                <a:latin typeface="微軟正黑體" pitchFamily="34" charset="-120"/>
                <a:ea typeface="微軟正黑體" pitchFamily="34" charset="-120"/>
              </a:rPr>
              <a:t>IAR</a:t>
            </a:r>
            <a:r>
              <a:rPr lang="zh-TW" altLang="en-US" sz="2800" b="1" smtClean="0">
                <a:latin typeface="微軟正黑體" pitchFamily="34" charset="-120"/>
                <a:ea typeface="微軟正黑體" pitchFamily="34" charset="-120"/>
              </a:rPr>
              <a:t> </a:t>
            </a:r>
            <a:r>
              <a:rPr lang="en-US" altLang="zh-TW" sz="2800" b="1" smtClean="0">
                <a:latin typeface="微軟正黑體" pitchFamily="34" charset="-120"/>
                <a:ea typeface="微軟正黑體" pitchFamily="34" charset="-120"/>
              </a:rPr>
              <a:t>EW8051 IDE</a:t>
            </a:r>
            <a:r>
              <a:rPr lang="zh-TW" altLang="en-US" sz="2800" b="1" smtClean="0">
                <a:latin typeface="微軟正黑體" pitchFamily="34" charset="-120"/>
                <a:ea typeface="微軟正黑體" pitchFamily="34" charset="-120"/>
              </a:rPr>
              <a:t>基本使用</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開發板範例演練說明</a:t>
            </a:r>
            <a:endParaRPr lang="en-US" altLang="zh-TW" sz="2800" b="1" smtClean="0">
              <a:latin typeface="微軟正黑體" pitchFamily="34" charset="-120"/>
              <a:ea typeface="微軟正黑體" pitchFamily="34" charset="-120"/>
            </a:endParaRPr>
          </a:p>
          <a:p>
            <a:pPr marL="812800" indent="-812800" eaLnBrk="1" hangingPunct="1"/>
            <a:r>
              <a:rPr lang="zh-TW" altLang="en-US" sz="2800" b="1" smtClean="0">
                <a:latin typeface="微軟正黑體" pitchFamily="34" charset="-120"/>
                <a:ea typeface="微軟正黑體" pitchFamily="34" charset="-120"/>
              </a:rPr>
              <a:t>範例實作教學</a:t>
            </a:r>
            <a:endParaRPr lang="en-US" altLang="zh-TW" sz="2800" b="1" smtClean="0">
              <a:latin typeface="微軟正黑體" pitchFamily="34" charset="-120"/>
              <a:ea typeface="微軟正黑體" pitchFamily="34" charset="-120"/>
            </a:endParaRPr>
          </a:p>
          <a:p>
            <a:pPr marL="812800" indent="-812800" eaLnBrk="1" hangingPunct="1"/>
            <a:endParaRPr lang="en-US" altLang="zh-TW" sz="2800" b="1" smtClean="0">
              <a:latin typeface="微軟正黑體" pitchFamily="34" charset="-120"/>
              <a:ea typeface="微軟正黑體" pitchFamily="34" charset="-120"/>
            </a:endParaRPr>
          </a:p>
          <a:p>
            <a:pPr marL="812800" indent="-812800" eaLnBrk="1" hangingPunct="1"/>
            <a:endParaRPr lang="en-US" altLang="zh-TW" sz="2800" b="1" smtClean="0">
              <a:latin typeface="微軟正黑體" pitchFamily="34" charset="-120"/>
              <a:ea typeface="微軟正黑體" pitchFamily="34" charset="-120"/>
            </a:endParaRPr>
          </a:p>
          <a:p>
            <a:pPr marL="812800" indent="-812800" eaLnBrk="1" hangingPunct="1">
              <a:buFont typeface="Wingdings" pitchFamily="2" charset="2"/>
              <a:buNone/>
            </a:pPr>
            <a:r>
              <a:rPr lang="en-US" altLang="zh-TW" sz="1600" b="1" smtClean="0">
                <a:latin typeface="微軟正黑體" pitchFamily="34" charset="-120"/>
                <a:ea typeface="微軟正黑體" pitchFamily="34" charset="-120"/>
              </a:rPr>
              <a:t>	</a:t>
            </a:r>
            <a:endParaRPr lang="en-US" altLang="zh-TW" sz="2800" b="1" smtClean="0">
              <a:latin typeface="微軟正黑體" pitchFamily="34" charset="-120"/>
              <a:ea typeface="微軟正黑體" pitchFamily="34" charset="-120"/>
            </a:endParaRPr>
          </a:p>
        </p:txBody>
      </p:sp>
      <p:sp>
        <p:nvSpPr>
          <p:cNvPr id="4100"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使用 </a:t>
            </a:r>
            <a:r>
              <a:rPr lang="en-US" altLang="zh-TW" b="1">
                <a:latin typeface="微軟正黑體" pitchFamily="34" charset="-120"/>
                <a:ea typeface="微軟正黑體" pitchFamily="34" charset="-120"/>
              </a:rPr>
              <a:t>TI CC2530  ZigBee Pro </a:t>
            </a:r>
            <a:r>
              <a:rPr lang="zh-TW" altLang="en-US" b="1">
                <a:latin typeface="微軟正黑體" pitchFamily="34" charset="-120"/>
                <a:ea typeface="微軟正黑體" pitchFamily="34" charset="-120"/>
              </a:rPr>
              <a:t>系統整合晶片</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57313" y="404813"/>
            <a:ext cx="7429500" cy="839787"/>
          </a:xfrm>
        </p:spPr>
        <p:txBody>
          <a:bodyPr/>
          <a:lstStyle/>
          <a:p>
            <a:pPr eaLnBrk="1" hangingPunct="1"/>
            <a:r>
              <a:rPr lang="zh-TW" altLang="en-US" b="1" smtClean="0">
                <a:latin typeface="微軟正黑體" pitchFamily="34" charset="-120"/>
                <a:ea typeface="微軟正黑體" pitchFamily="34" charset="-120"/>
              </a:rPr>
              <a:t>教學實驗平台主板線路圖一</a:t>
            </a:r>
          </a:p>
        </p:txBody>
      </p:sp>
      <p:sp>
        <p:nvSpPr>
          <p:cNvPr id="22531" name="矩形 11"/>
          <p:cNvSpPr>
            <a:spLocks noChangeArrowheads="1"/>
          </p:cNvSpPr>
          <p:nvPr/>
        </p:nvSpPr>
        <p:spPr bwMode="auto">
          <a:xfrm>
            <a:off x="1500188"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USB</a:t>
            </a:r>
            <a:r>
              <a:rPr lang="zh-TW" altLang="en-US">
                <a:latin typeface="微軟正黑體" pitchFamily="34" charset="-120"/>
                <a:ea typeface="微軟正黑體" pitchFamily="34" charset="-120"/>
              </a:rPr>
              <a:t> 與 網路 轉 </a:t>
            </a:r>
            <a:r>
              <a:rPr lang="en-US" altLang="zh-TW">
                <a:latin typeface="微軟正黑體" pitchFamily="34" charset="-120"/>
                <a:ea typeface="微軟正黑體" pitchFamily="34" charset="-120"/>
              </a:rPr>
              <a:t>UART</a:t>
            </a:r>
            <a:endParaRPr lang="zh-TW" altLang="en-US">
              <a:latin typeface="微軟正黑體" pitchFamily="34" charset="-120"/>
              <a:ea typeface="微軟正黑體" pitchFamily="34" charset="-120"/>
            </a:endParaRPr>
          </a:p>
        </p:txBody>
      </p:sp>
      <p:pic>
        <p:nvPicPr>
          <p:cNvPr id="2253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4438" y="1857375"/>
            <a:ext cx="7786687" cy="500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57313" y="404813"/>
            <a:ext cx="7429500" cy="839787"/>
          </a:xfrm>
        </p:spPr>
        <p:txBody>
          <a:bodyPr/>
          <a:lstStyle/>
          <a:p>
            <a:pPr eaLnBrk="1" hangingPunct="1"/>
            <a:r>
              <a:rPr lang="zh-TW" altLang="en-US" b="1" smtClean="0">
                <a:latin typeface="微軟正黑體" pitchFamily="34" charset="-120"/>
                <a:ea typeface="微軟正黑體" pitchFamily="34" charset="-120"/>
              </a:rPr>
              <a:t>教學實驗平台主板線路圖二</a:t>
            </a:r>
          </a:p>
        </p:txBody>
      </p:sp>
      <p:sp>
        <p:nvSpPr>
          <p:cNvPr id="23555" name="矩形 11"/>
          <p:cNvSpPr>
            <a:spLocks noChangeArrowheads="1"/>
          </p:cNvSpPr>
          <p:nvPr/>
        </p:nvSpPr>
        <p:spPr bwMode="auto">
          <a:xfrm>
            <a:off x="1500188"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t>電容觸控按鍵 </a:t>
            </a:r>
            <a:r>
              <a:rPr lang="en-US" altLang="zh-TW"/>
              <a:t>20</a:t>
            </a:r>
            <a:r>
              <a:rPr lang="zh-TW" altLang="en-US"/>
              <a:t> </a:t>
            </a:r>
            <a:r>
              <a:rPr lang="en-US" altLang="zh-TW"/>
              <a:t>KEY</a:t>
            </a:r>
            <a:endParaRPr lang="zh-TW" altLang="en-US"/>
          </a:p>
        </p:txBody>
      </p:sp>
      <p:pic>
        <p:nvPicPr>
          <p:cNvPr id="23556" name="Picture 1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4313" y="2071688"/>
            <a:ext cx="8651875"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57313" y="404813"/>
            <a:ext cx="7643812" cy="839787"/>
          </a:xfrm>
        </p:spPr>
        <p:txBody>
          <a:bodyPr/>
          <a:lstStyle/>
          <a:p>
            <a:pPr eaLnBrk="1" hangingPunct="1"/>
            <a:r>
              <a:rPr lang="zh-TW" altLang="en-US" b="1" smtClean="0">
                <a:latin typeface="微軟正黑體" pitchFamily="34" charset="-120"/>
                <a:ea typeface="微軟正黑體" pitchFamily="34" charset="-120"/>
              </a:rPr>
              <a:t>教學實驗平台主板線路圖三</a:t>
            </a:r>
          </a:p>
        </p:txBody>
      </p:sp>
      <p:sp>
        <p:nvSpPr>
          <p:cNvPr id="24579" name="矩形 11"/>
          <p:cNvSpPr>
            <a:spLocks noChangeArrowheads="1"/>
          </p:cNvSpPr>
          <p:nvPr/>
        </p:nvSpPr>
        <p:spPr bwMode="auto">
          <a:xfrm>
            <a:off x="1500188"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t>MCU</a:t>
            </a:r>
            <a:r>
              <a:rPr lang="zh-TW" altLang="en-US"/>
              <a:t>連接座 與 </a:t>
            </a:r>
            <a:r>
              <a:rPr lang="en-US" altLang="zh-TW"/>
              <a:t>LCD</a:t>
            </a:r>
            <a:r>
              <a:rPr lang="zh-TW" altLang="en-US"/>
              <a:t>顯示模組 </a:t>
            </a:r>
            <a:r>
              <a:rPr lang="en-US" altLang="zh-TW"/>
              <a:t>16x2</a:t>
            </a:r>
            <a:endParaRPr lang="zh-TW" altLang="en-US"/>
          </a:p>
        </p:txBody>
      </p:sp>
      <p:pic>
        <p:nvPicPr>
          <p:cNvPr id="2458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75" y="2214563"/>
            <a:ext cx="8858250" cy="4357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57313" y="404813"/>
            <a:ext cx="7358062" cy="839787"/>
          </a:xfrm>
        </p:spPr>
        <p:txBody>
          <a:bodyPr/>
          <a:lstStyle/>
          <a:p>
            <a:pPr eaLnBrk="1" hangingPunct="1"/>
            <a:r>
              <a:rPr lang="zh-TW" altLang="en-US" b="1" smtClean="0">
                <a:latin typeface="微軟正黑體" pitchFamily="34" charset="-120"/>
                <a:ea typeface="微軟正黑體" pitchFamily="34" charset="-120"/>
              </a:rPr>
              <a:t>教學實驗平台主板線路圖四</a:t>
            </a:r>
          </a:p>
        </p:txBody>
      </p:sp>
      <p:sp>
        <p:nvSpPr>
          <p:cNvPr id="25603" name="矩形 11"/>
          <p:cNvSpPr>
            <a:spLocks noChangeArrowheads="1"/>
          </p:cNvSpPr>
          <p:nvPr/>
        </p:nvSpPr>
        <p:spPr bwMode="auto">
          <a:xfrm>
            <a:off x="1500188" y="1285875"/>
            <a:ext cx="7286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t>LDO</a:t>
            </a:r>
            <a:r>
              <a:rPr lang="zh-TW" altLang="en-US"/>
              <a:t> 電源穩壓 與</a:t>
            </a:r>
            <a:r>
              <a:rPr lang="en-US" altLang="zh-TW"/>
              <a:t> </a:t>
            </a:r>
            <a:r>
              <a:rPr lang="zh-TW" altLang="en-US"/>
              <a:t>模組介面連接器</a:t>
            </a:r>
          </a:p>
        </p:txBody>
      </p:sp>
      <p:pic>
        <p:nvPicPr>
          <p:cNvPr id="2560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50" y="2071688"/>
            <a:ext cx="8643938" cy="2293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4313" y="4429125"/>
            <a:ext cx="8786812"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57313" y="404813"/>
            <a:ext cx="7358062" cy="839787"/>
          </a:xfrm>
        </p:spPr>
        <p:txBody>
          <a:bodyPr/>
          <a:lstStyle/>
          <a:p>
            <a:pPr eaLnBrk="1" hangingPunct="1"/>
            <a:r>
              <a:rPr lang="zh-TW" altLang="en-US" b="1" smtClean="0">
                <a:latin typeface="微軟正黑體" pitchFamily="34" charset="-120"/>
                <a:ea typeface="微軟正黑體" pitchFamily="34" charset="-120"/>
              </a:rPr>
              <a:t>教學實驗平台模組基本款</a:t>
            </a:r>
          </a:p>
        </p:txBody>
      </p:sp>
      <p:sp>
        <p:nvSpPr>
          <p:cNvPr id="2662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支援各種介面感測器</a:t>
            </a:r>
          </a:p>
        </p:txBody>
      </p:sp>
      <p:sp>
        <p:nvSpPr>
          <p:cNvPr id="26628" name="內容版面配置區 6"/>
          <p:cNvSpPr>
            <a:spLocks noGrp="1"/>
          </p:cNvSpPr>
          <p:nvPr>
            <p:ph idx="1"/>
          </p:nvPr>
        </p:nvSpPr>
        <p:spPr>
          <a:xfrm>
            <a:off x="642938" y="2071688"/>
            <a:ext cx="7032625" cy="4114800"/>
          </a:xfrm>
        </p:spPr>
        <p:txBody>
          <a:bodyPr/>
          <a:lstStyle/>
          <a:p>
            <a:r>
              <a:rPr lang="zh-TW" altLang="en-US" sz="2400" b="1" smtClean="0">
                <a:latin typeface="微軟正黑體" pitchFamily="34" charset="-120"/>
                <a:ea typeface="微軟正黑體" pitchFamily="34" charset="-120"/>
              </a:rPr>
              <a:t>溫度偵測</a:t>
            </a:r>
            <a:r>
              <a:rPr lang="en-US" altLang="zh-TW" sz="2400" b="1" smtClean="0">
                <a:latin typeface="微軟正黑體" pitchFamily="34" charset="-120"/>
                <a:ea typeface="微軟正黑體" pitchFamily="34" charset="-120"/>
              </a:rPr>
              <a:t>(SPI)</a:t>
            </a:r>
            <a:r>
              <a:rPr lang="zh-TW" altLang="en-US" sz="2400" b="1" smtClean="0">
                <a:latin typeface="微軟正黑體" pitchFamily="34" charset="-120"/>
                <a:ea typeface="微軟正黑體" pitchFamily="34" charset="-120"/>
              </a:rPr>
              <a:t>、傾斜震動偵測</a:t>
            </a:r>
            <a:r>
              <a:rPr lang="en-US" altLang="zh-TW" sz="2400" b="1" smtClean="0">
                <a:latin typeface="微軟正黑體" pitchFamily="34" charset="-120"/>
                <a:ea typeface="微軟正黑體" pitchFamily="34" charset="-120"/>
              </a:rPr>
              <a:t>(INT)</a:t>
            </a:r>
          </a:p>
          <a:p>
            <a:r>
              <a:rPr lang="zh-TW" altLang="en-US" sz="2400" b="1" smtClean="0">
                <a:latin typeface="微軟正黑體" pitchFamily="34" charset="-120"/>
                <a:ea typeface="微軟正黑體" pitchFamily="34" charset="-120"/>
              </a:rPr>
              <a:t>串列記憶體 </a:t>
            </a:r>
            <a:r>
              <a:rPr lang="en-US" altLang="zh-TW" sz="2400" b="1" smtClean="0">
                <a:latin typeface="微軟正黑體" pitchFamily="34" charset="-120"/>
                <a:ea typeface="微軟正黑體" pitchFamily="34" charset="-120"/>
              </a:rPr>
              <a:t>(I2C)</a:t>
            </a:r>
            <a:r>
              <a:rPr lang="zh-TW" altLang="en-US" sz="2400" b="1" smtClean="0">
                <a:latin typeface="微軟正黑體" pitchFamily="34" charset="-120"/>
                <a:ea typeface="微軟正黑體" pitchFamily="34" charset="-120"/>
              </a:rPr>
              <a:t>、照度亮度偵測</a:t>
            </a:r>
            <a:r>
              <a:rPr lang="en-US" altLang="zh-TW" sz="2400" b="1" smtClean="0">
                <a:latin typeface="微軟正黑體" pitchFamily="34" charset="-120"/>
                <a:ea typeface="微軟正黑體" pitchFamily="34" charset="-120"/>
              </a:rPr>
              <a:t>(A/D)</a:t>
            </a:r>
          </a:p>
          <a:p>
            <a:r>
              <a:rPr lang="zh-TW" altLang="en-US" sz="2400" b="1" smtClean="0">
                <a:latin typeface="微軟正黑體" pitchFamily="34" charset="-120"/>
                <a:ea typeface="微軟正黑體" pitchFamily="34" charset="-120"/>
              </a:rPr>
              <a:t>可變電阻</a:t>
            </a:r>
            <a:r>
              <a:rPr lang="en-US" altLang="zh-TW" sz="2400" b="1" smtClean="0">
                <a:latin typeface="微軟正黑體" pitchFamily="34" charset="-120"/>
                <a:ea typeface="微軟正黑體" pitchFamily="34" charset="-120"/>
              </a:rPr>
              <a:t>(A/D)</a:t>
            </a:r>
            <a:r>
              <a:rPr lang="zh-TW" altLang="en-US" sz="2400" b="1" smtClean="0">
                <a:latin typeface="微軟正黑體" pitchFamily="34" charset="-120"/>
                <a:ea typeface="微軟正黑體" pitchFamily="34" charset="-120"/>
              </a:rPr>
              <a:t>、繼電器</a:t>
            </a:r>
            <a:r>
              <a:rPr lang="en-US" altLang="zh-TW" sz="2400" b="1" smtClean="0">
                <a:latin typeface="微軟正黑體" pitchFamily="34" charset="-120"/>
                <a:ea typeface="微軟正黑體" pitchFamily="34" charset="-120"/>
              </a:rPr>
              <a:t>/</a:t>
            </a:r>
            <a:r>
              <a:rPr lang="zh-TW" altLang="en-US" sz="2400" b="1" smtClean="0">
                <a:latin typeface="微軟正黑體" pitchFamily="34" charset="-120"/>
                <a:ea typeface="微軟正黑體" pitchFamily="34" charset="-120"/>
              </a:rPr>
              <a:t>按鍵</a:t>
            </a:r>
            <a:r>
              <a:rPr lang="en-US" altLang="zh-TW" sz="2400" b="1" smtClean="0">
                <a:latin typeface="微軟正黑體" pitchFamily="34" charset="-120"/>
                <a:ea typeface="微軟正黑體" pitchFamily="34" charset="-120"/>
              </a:rPr>
              <a:t>(DI/DO)</a:t>
            </a:r>
          </a:p>
          <a:p>
            <a:r>
              <a:rPr lang="en-US" altLang="zh-TW" sz="2400" b="1" smtClean="0">
                <a:latin typeface="微軟正黑體" pitchFamily="34" charset="-120"/>
                <a:ea typeface="微軟正黑體" pitchFamily="34" charset="-120"/>
              </a:rPr>
              <a:t>LED</a:t>
            </a:r>
            <a:r>
              <a:rPr lang="zh-TW" altLang="en-US" sz="2400" b="1" smtClean="0">
                <a:latin typeface="微軟正黑體" pitchFamily="34" charset="-120"/>
                <a:ea typeface="微軟正黑體" pitchFamily="34" charset="-120"/>
              </a:rPr>
              <a:t>調光</a:t>
            </a:r>
            <a:r>
              <a:rPr lang="en-US" altLang="zh-TW" sz="2400" b="1" smtClean="0">
                <a:latin typeface="微軟正黑體" pitchFamily="34" charset="-120"/>
                <a:ea typeface="微軟正黑體" pitchFamily="34" charset="-120"/>
              </a:rPr>
              <a:t>(PWM)</a:t>
            </a:r>
            <a:r>
              <a:rPr lang="zh-TW" altLang="en-US" sz="2400" b="1" smtClean="0">
                <a:latin typeface="微軟正黑體" pitchFamily="34" charset="-120"/>
                <a:ea typeface="微軟正黑體" pitchFamily="34" charset="-120"/>
              </a:rPr>
              <a:t> 、三軸位移加速度</a:t>
            </a:r>
            <a:r>
              <a:rPr lang="en-US" altLang="zh-TW" sz="2400" b="1" smtClean="0">
                <a:latin typeface="微軟正黑體" pitchFamily="34" charset="-120"/>
                <a:ea typeface="微軟正黑體" pitchFamily="34" charset="-120"/>
              </a:rPr>
              <a:t>(SPI)</a:t>
            </a:r>
          </a:p>
        </p:txBody>
      </p:sp>
      <p:pic>
        <p:nvPicPr>
          <p:cNvPr id="26629" name="Picture 12" descr="\\sy-ss\Catalog\產品圖\RFID\RFID(300dpi)\ZigBee(300)\M120-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43563" y="4500563"/>
            <a:ext cx="719137" cy="500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0" name="Picture 17" descr="\\sy-ss\Catalog\產品圖\RFID\RFID(300dpi)\ZigBee(300)\M140-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63800" y="5357813"/>
            <a:ext cx="15367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1" name="Picture 18" descr="\\sy-ss\Catalog\產品圖\RFID\RFID(300dpi)\ZigBee(300)\M160-2.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286625" y="3714750"/>
            <a:ext cx="1255713"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2" name="Picture 19" descr="\\sy-ss\Catalog\產品圖\RFID\RFID(300dpi)\ZigBee(300)\M170-2.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719638" y="5286375"/>
            <a:ext cx="10668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3" name="Picture 20" descr="\\sy-ss\Catalog\產品圖\RFID\RFID(300dpi)\ZigBee(300)\M180-2.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71813" y="4071938"/>
            <a:ext cx="1274762"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4" name="Picture 21" descr="\\sy-ss\Catalog\產品圖\RFID\RFID(300dpi)\ZigBee(300)\M190-2.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500813" y="5286375"/>
            <a:ext cx="1274762" cy="135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5" name="Picture 22" descr="\\sy-ss\Catalog\產品圖\RFID\RFID(300dpi)\ZigBee(300)\M270-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00063" y="5072063"/>
            <a:ext cx="1395412" cy="138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6" name="Picture 24" descr="\\sy-ss\Catalog\產品圖\RFID\RFID(300dpi)\ZigBee(300)\M220-4.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785938" y="4000500"/>
            <a:ext cx="804862"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cs typeface="+mj-cs"/>
              </a:rPr>
              <a:t>模組繼電器</a:t>
            </a:r>
            <a:r>
              <a:rPr lang="en-US" altLang="zh-TW" sz="4400" b="1" kern="0" dirty="0">
                <a:solidFill>
                  <a:schemeClr val="tx2"/>
                </a:solidFill>
                <a:latin typeface="微軟正黑體" pitchFamily="34" charset="-120"/>
                <a:ea typeface="微軟正黑體" pitchFamily="34" charset="-120"/>
                <a:cs typeface="+mj-cs"/>
              </a:rPr>
              <a:t>/</a:t>
            </a:r>
            <a:r>
              <a:rPr lang="zh-TW" altLang="en-US" sz="4400" b="1" kern="0" dirty="0">
                <a:solidFill>
                  <a:schemeClr val="tx2"/>
                </a:solidFill>
                <a:latin typeface="微軟正黑體" pitchFamily="34" charset="-120"/>
                <a:ea typeface="微軟正黑體" pitchFamily="34" charset="-120"/>
                <a:cs typeface="+mj-cs"/>
              </a:rPr>
              <a:t>按鍵</a:t>
            </a:r>
          </a:p>
        </p:txBody>
      </p:sp>
      <p:sp>
        <p:nvSpPr>
          <p:cNvPr id="2765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兩個按鈕一個繼電器</a:t>
            </a:r>
            <a:endParaRPr lang="zh-TW" altLang="zh-TW">
              <a:latin typeface="微軟正黑體" pitchFamily="34" charset="-120"/>
              <a:ea typeface="微軟正黑體" pitchFamily="34" charset="-120"/>
            </a:endParaRPr>
          </a:p>
        </p:txBody>
      </p:sp>
      <p:pic>
        <p:nvPicPr>
          <p:cNvPr id="276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24050" y="2890838"/>
            <a:ext cx="1362075"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5" name="表格 14"/>
          <p:cNvGraphicFramePr>
            <a:graphicFrameLocks noGrp="1"/>
          </p:cNvGraphicFramePr>
          <p:nvPr/>
        </p:nvGraphicFramePr>
        <p:xfrm>
          <a:off x="1357313" y="2071688"/>
          <a:ext cx="6929437" cy="549276"/>
        </p:xfrm>
        <a:graphic>
          <a:graphicData uri="http://schemas.openxmlformats.org/drawingml/2006/table">
            <a:tbl>
              <a:tblPr/>
              <a:tblGrid>
                <a:gridCol w="1285875"/>
                <a:gridCol w="5643562"/>
              </a:tblGrid>
              <a:tr h="274638">
                <a:tc>
                  <a:txBody>
                    <a:bodyPr/>
                    <a:lstStyle/>
                    <a:p>
                      <a:pPr algn="ctr">
                        <a:spcAft>
                          <a:spcPts val="0"/>
                        </a:spcAft>
                      </a:pPr>
                      <a:r>
                        <a:rPr lang="zh-TW" sz="1800" b="1" kern="100" dirty="0">
                          <a:latin typeface="微軟正黑體" pitchFamily="34" charset="-120"/>
                          <a:ea typeface="微軟正黑體" pitchFamily="34" charset="-120"/>
                          <a:cs typeface="Times New Roman"/>
                        </a:rPr>
                        <a:t>功能描述</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altLang="en-US" sz="1800" b="1" kern="100" dirty="0" smtClean="0">
                          <a:latin typeface="微軟正黑體" pitchFamily="34" charset="-120"/>
                          <a:ea typeface="微軟正黑體" pitchFamily="34" charset="-120"/>
                          <a:cs typeface="Times New Roman"/>
                        </a:rPr>
                        <a:t>使用按鈕開關控制繼電器開關</a:t>
                      </a:r>
                      <a:endParaRPr lang="en-US" sz="1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638">
                <a:tc>
                  <a:txBody>
                    <a:bodyPr/>
                    <a:lstStyle/>
                    <a:p>
                      <a:pPr algn="ctr">
                        <a:spcAft>
                          <a:spcPts val="0"/>
                        </a:spcAft>
                      </a:pPr>
                      <a:r>
                        <a:rPr lang="zh-TW" sz="1800" b="1" kern="100">
                          <a:latin typeface="微軟正黑體" pitchFamily="34" charset="-120"/>
                          <a:ea typeface="微軟正黑體" pitchFamily="34" charset="-120"/>
                          <a:cs typeface="Times New Roman"/>
                        </a:rPr>
                        <a:t>備　　註</a:t>
                      </a:r>
                      <a:endParaRPr lang="zh-TW" sz="2800" b="1" kern="10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800" b="1" kern="100" dirty="0">
                          <a:latin typeface="微軟正黑體" pitchFamily="34" charset="-120"/>
                          <a:ea typeface="微軟正黑體" pitchFamily="34" charset="-120"/>
                          <a:cs typeface="Times New Roman"/>
                        </a:rPr>
                        <a:t>DI/DO</a:t>
                      </a:r>
                      <a:r>
                        <a:rPr lang="zh-TW" sz="1800" b="1" kern="100" dirty="0">
                          <a:latin typeface="微軟正黑體" pitchFamily="34" charset="-120"/>
                          <a:ea typeface="微軟正黑體" pitchFamily="34" charset="-120"/>
                          <a:cs typeface="Arial"/>
                        </a:rPr>
                        <a:t>實驗</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7664"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64025" y="2714625"/>
            <a:ext cx="4665663" cy="239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0063" y="4286250"/>
            <a:ext cx="4214812" cy="234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cs typeface="+mj-cs"/>
              </a:rPr>
              <a:t>模組溫度偵測</a:t>
            </a:r>
          </a:p>
        </p:txBody>
      </p:sp>
      <p:sp>
        <p:nvSpPr>
          <p:cNvPr id="2867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IC</a:t>
            </a:r>
            <a:r>
              <a:rPr lang="zh-TW" altLang="en-US">
                <a:latin typeface="微軟正黑體" pitchFamily="34" charset="-120"/>
                <a:ea typeface="微軟正黑體" pitchFamily="34" charset="-120"/>
              </a:rPr>
              <a:t>型號</a:t>
            </a:r>
            <a:r>
              <a:rPr lang="en-US" altLang="zh-TW">
                <a:latin typeface="微軟正黑體" pitchFamily="34" charset="-120"/>
                <a:ea typeface="微軟正黑體" pitchFamily="34" charset="-120"/>
              </a:rPr>
              <a:t>ADT7301</a:t>
            </a:r>
            <a:endParaRPr lang="zh-TW" altLang="zh-TW" b="1">
              <a:latin typeface="微軟正黑體" pitchFamily="34" charset="-120"/>
              <a:ea typeface="微軟正黑體" pitchFamily="34" charset="-120"/>
            </a:endParaRPr>
          </a:p>
        </p:txBody>
      </p:sp>
      <p:pic>
        <p:nvPicPr>
          <p:cNvPr id="2867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43688" y="3043238"/>
            <a:ext cx="15144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28688" y="3032125"/>
            <a:ext cx="5024437" cy="168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表格 12"/>
          <p:cNvGraphicFramePr>
            <a:graphicFrameLocks noGrp="1"/>
          </p:cNvGraphicFramePr>
          <p:nvPr/>
        </p:nvGraphicFramePr>
        <p:xfrm>
          <a:off x="1357313" y="2071688"/>
          <a:ext cx="6786562" cy="549276"/>
        </p:xfrm>
        <a:graphic>
          <a:graphicData uri="http://schemas.openxmlformats.org/drawingml/2006/table">
            <a:tbl>
              <a:tblPr/>
              <a:tblGrid>
                <a:gridCol w="1285875"/>
                <a:gridCol w="5500687"/>
              </a:tblGrid>
              <a:tr h="274638">
                <a:tc>
                  <a:txBody>
                    <a:bodyPr/>
                    <a:lstStyle/>
                    <a:p>
                      <a:pPr algn="ctr">
                        <a:spcAft>
                          <a:spcPts val="0"/>
                        </a:spcAft>
                      </a:pPr>
                      <a:r>
                        <a:rPr lang="zh-TW" sz="1800" b="1" kern="100" dirty="0">
                          <a:latin typeface="微軟正黑體" pitchFamily="34" charset="-120"/>
                          <a:ea typeface="微軟正黑體" pitchFamily="34" charset="-120"/>
                          <a:cs typeface="Times New Roman"/>
                        </a:rPr>
                        <a:t>功能描述</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800" b="1" kern="100" dirty="0">
                          <a:latin typeface="微軟正黑體" pitchFamily="34" charset="-120"/>
                          <a:ea typeface="微軟正黑體" pitchFamily="34" charset="-120"/>
                          <a:cs typeface="Times New Roman"/>
                        </a:rPr>
                        <a:t>可即時偵測感應環境溫度狀況</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638">
                <a:tc>
                  <a:txBody>
                    <a:bodyPr/>
                    <a:lstStyle/>
                    <a:p>
                      <a:pPr algn="ctr">
                        <a:spcAft>
                          <a:spcPts val="0"/>
                        </a:spcAft>
                      </a:pPr>
                      <a:r>
                        <a:rPr lang="zh-TW" sz="1800" b="1" kern="100" dirty="0">
                          <a:latin typeface="微軟正黑體" pitchFamily="34" charset="-120"/>
                          <a:ea typeface="微軟正黑體" pitchFamily="34" charset="-120"/>
                          <a:cs typeface="Times New Roman"/>
                        </a:rPr>
                        <a:t>備　　註</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800" b="1" kern="100" dirty="0">
                          <a:latin typeface="微軟正黑體" pitchFamily="34" charset="-120"/>
                          <a:ea typeface="微軟正黑體" pitchFamily="34" charset="-120"/>
                          <a:cs typeface="Arial"/>
                        </a:rPr>
                        <a:t>精確度</a:t>
                      </a:r>
                      <a:r>
                        <a:rPr lang="zh-TW" sz="1800" b="1" kern="100" dirty="0">
                          <a:latin typeface="微軟正黑體" pitchFamily="34" charset="-120"/>
                          <a:ea typeface="微軟正黑體" pitchFamily="34" charset="-120"/>
                          <a:cs typeface="Times New Roman"/>
                        </a:rPr>
                        <a:t> </a:t>
                      </a:r>
                      <a:r>
                        <a:rPr lang="zh-TW" sz="1800" b="1" kern="100" dirty="0">
                          <a:latin typeface="微軟正黑體" pitchFamily="34" charset="-120"/>
                          <a:ea typeface="微軟正黑體" pitchFamily="34" charset="-120"/>
                          <a:cs typeface="Arial"/>
                        </a:rPr>
                        <a:t>±</a:t>
                      </a:r>
                      <a:r>
                        <a:rPr lang="en-US" sz="1800" b="1" kern="100" dirty="0">
                          <a:latin typeface="微軟正黑體" pitchFamily="34" charset="-120"/>
                          <a:ea typeface="微軟正黑體" pitchFamily="34" charset="-120"/>
                          <a:cs typeface="Times New Roman"/>
                        </a:rPr>
                        <a:t>1% 13-bit </a:t>
                      </a:r>
                      <a:r>
                        <a:rPr lang="zh-TW" sz="1800" b="1" kern="100" dirty="0">
                          <a:latin typeface="微軟正黑體" pitchFamily="34" charset="-120"/>
                          <a:ea typeface="微軟正黑體" pitchFamily="34" charset="-120"/>
                          <a:cs typeface="Arial"/>
                        </a:rPr>
                        <a:t>，</a:t>
                      </a:r>
                      <a:r>
                        <a:rPr lang="en-US" sz="1800" b="1" kern="100" dirty="0">
                          <a:latin typeface="微軟正黑體" pitchFamily="34" charset="-120"/>
                          <a:ea typeface="微軟正黑體" pitchFamily="34" charset="-120"/>
                          <a:cs typeface="Times New Roman"/>
                        </a:rPr>
                        <a:t>SPI</a:t>
                      </a:r>
                      <a:r>
                        <a:rPr lang="zh-TW" sz="1800" b="1" kern="100" dirty="0">
                          <a:latin typeface="微軟正黑體" pitchFamily="34" charset="-120"/>
                          <a:ea typeface="微軟正黑體" pitchFamily="34" charset="-120"/>
                          <a:cs typeface="Arial"/>
                        </a:rPr>
                        <a:t>串列通訊介面</a:t>
                      </a:r>
                      <a:endParaRPr lang="zh-TW" sz="28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8689" name="矩形 13"/>
          <p:cNvSpPr>
            <a:spLocks noChangeArrowheads="1"/>
          </p:cNvSpPr>
          <p:nvPr/>
        </p:nvSpPr>
        <p:spPr bwMode="auto">
          <a:xfrm>
            <a:off x="1000125" y="5072063"/>
            <a:ext cx="7358063"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latin typeface="微軟正黑體" pitchFamily="34" charset="-120"/>
                <a:ea typeface="微軟正黑體" pitchFamily="34" charset="-120"/>
              </a:rPr>
              <a:t>DT7301</a:t>
            </a:r>
            <a:r>
              <a:rPr lang="zh-CN" altLang="en-US" b="1">
                <a:latin typeface="微軟正黑體" pitchFamily="34" charset="-120"/>
                <a:ea typeface="微軟正黑體" pitchFamily="34" charset="-120"/>
              </a:rPr>
              <a:t>是ＡＤ公司推出的</a:t>
            </a:r>
            <a:r>
              <a:rPr lang="en-US" altLang="zh-CN" b="1">
                <a:latin typeface="微軟正黑體" pitchFamily="34" charset="-120"/>
                <a:ea typeface="微軟正黑體" pitchFamily="34" charset="-120"/>
              </a:rPr>
              <a:t>13</a:t>
            </a:r>
            <a:r>
              <a:rPr lang="zh-TW" altLang="en-US" b="1">
                <a:latin typeface="微軟正黑體" pitchFamily="34" charset="-120"/>
                <a:ea typeface="微軟正黑體" pitchFamily="34" charset="-120"/>
              </a:rPr>
              <a:t>位元數位溫度感測器晶片。該晶片採用＋</a:t>
            </a:r>
            <a:r>
              <a:rPr lang="en-US" altLang="zh-CN" b="1">
                <a:latin typeface="微軟正黑體" pitchFamily="34" charset="-120"/>
                <a:ea typeface="微軟正黑體" pitchFamily="34" charset="-120"/>
              </a:rPr>
              <a:t>2.7V</a:t>
            </a:r>
            <a:r>
              <a:rPr lang="zh-CN" altLang="en-US" b="1">
                <a:latin typeface="微軟正黑體" pitchFamily="34" charset="-120"/>
                <a:ea typeface="微軟正黑體" pitchFamily="34" charset="-120"/>
              </a:rPr>
              <a:t>～＋５</a:t>
            </a:r>
            <a:r>
              <a:rPr lang="en-US" altLang="zh-CN" b="1">
                <a:latin typeface="微軟正黑體" pitchFamily="34" charset="-120"/>
                <a:ea typeface="微軟正黑體" pitchFamily="34" charset="-120"/>
              </a:rPr>
              <a:t>.5V</a:t>
            </a:r>
            <a:r>
              <a:rPr lang="zh-TW" altLang="en-US" b="1">
                <a:latin typeface="微軟正黑體" pitchFamily="34" charset="-120"/>
                <a:ea typeface="微軟正黑體" pitchFamily="34" charset="-120"/>
              </a:rPr>
              <a:t>電源供電，具有溫度轉換精度高、功耗低、序列介面靈活方便等特點。文中介紹了</a:t>
            </a:r>
            <a:r>
              <a:rPr lang="en-US" altLang="zh-CN" b="1">
                <a:latin typeface="微軟正黑體" pitchFamily="34" charset="-120"/>
                <a:ea typeface="微軟正黑體" pitchFamily="34" charset="-120"/>
              </a:rPr>
              <a:t>ADT7301</a:t>
            </a:r>
            <a:r>
              <a:rPr lang="zh-TW" altLang="en-US" b="1">
                <a:latin typeface="微軟正黑體" pitchFamily="34" charset="-120"/>
                <a:ea typeface="微軟正黑體" pitchFamily="34" charset="-120"/>
              </a:rPr>
              <a:t>的主要特性，並以其與</a:t>
            </a:r>
            <a:r>
              <a:rPr lang="en-US" altLang="zh-CN" b="1">
                <a:latin typeface="微軟正黑體" pitchFamily="34" charset="-120"/>
                <a:ea typeface="微軟正黑體" pitchFamily="34" charset="-120"/>
              </a:rPr>
              <a:t>8052</a:t>
            </a:r>
            <a:r>
              <a:rPr lang="zh-TW" altLang="en-US" b="1">
                <a:latin typeface="微軟正黑體" pitchFamily="34" charset="-120"/>
                <a:ea typeface="微軟正黑體" pitchFamily="34" charset="-120"/>
              </a:rPr>
              <a:t>介面為例，給出了</a:t>
            </a:r>
            <a:r>
              <a:rPr lang="en-US" altLang="zh-CN" b="1">
                <a:latin typeface="微軟正黑體" pitchFamily="34" charset="-120"/>
                <a:ea typeface="微軟正黑體" pitchFamily="34" charset="-120"/>
              </a:rPr>
              <a:t>ADT7301</a:t>
            </a:r>
            <a:r>
              <a:rPr lang="zh-TW" altLang="en-US" b="1">
                <a:latin typeface="微軟正黑體" pitchFamily="34" charset="-120"/>
                <a:ea typeface="微軟正黑體" pitchFamily="34" charset="-120"/>
              </a:rPr>
              <a:t>的序列介面電路、應用程式。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模組記憶體</a:t>
            </a:r>
            <a:r>
              <a:rPr lang="en-US" altLang="zh-TW" sz="4400" b="1" kern="0" dirty="0">
                <a:solidFill>
                  <a:schemeClr val="tx2"/>
                </a:solidFill>
                <a:latin typeface="微軟正黑體" pitchFamily="34" charset="-120"/>
                <a:ea typeface="微軟正黑體" pitchFamily="34" charset="-120"/>
              </a:rPr>
              <a:t>EEPROM</a:t>
            </a:r>
            <a:endParaRPr lang="zh-TW" altLang="en-US" sz="4400" b="1" kern="0" dirty="0">
              <a:solidFill>
                <a:schemeClr val="tx2"/>
              </a:solidFill>
              <a:latin typeface="微軟正黑體" pitchFamily="34" charset="-120"/>
              <a:ea typeface="微軟正黑體" pitchFamily="34" charset="-120"/>
              <a:cs typeface="+mj-cs"/>
            </a:endParaRPr>
          </a:p>
        </p:txBody>
      </p:sp>
      <p:sp>
        <p:nvSpPr>
          <p:cNvPr id="29699"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IC</a:t>
            </a:r>
            <a:r>
              <a:rPr lang="zh-TW" altLang="en-US">
                <a:latin typeface="微軟正黑體" pitchFamily="34" charset="-120"/>
                <a:ea typeface="微軟正黑體" pitchFamily="34" charset="-120"/>
              </a:rPr>
              <a:t>型號 </a:t>
            </a:r>
            <a:r>
              <a:rPr lang="en-US" altLang="zh-TW">
                <a:latin typeface="微軟正黑體" pitchFamily="34" charset="-120"/>
                <a:ea typeface="微軟正黑體" pitchFamily="34" charset="-120"/>
              </a:rPr>
              <a:t>AT24C04</a:t>
            </a:r>
            <a:endParaRPr lang="zh-TW" altLang="zh-TW" b="1">
              <a:latin typeface="微軟正黑體" pitchFamily="34" charset="-120"/>
              <a:ea typeface="微軟正黑體" pitchFamily="34" charset="-120"/>
            </a:endParaRPr>
          </a:p>
        </p:txBody>
      </p:sp>
      <p:pic>
        <p:nvPicPr>
          <p:cNvPr id="29700"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72313" y="3071813"/>
            <a:ext cx="108585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 name="表格 10"/>
          <p:cNvGraphicFramePr>
            <a:graphicFrameLocks noGrp="1"/>
          </p:cNvGraphicFramePr>
          <p:nvPr/>
        </p:nvGraphicFramePr>
        <p:xfrm>
          <a:off x="1357313" y="2071688"/>
          <a:ext cx="6786562" cy="487680"/>
        </p:xfrm>
        <a:graphic>
          <a:graphicData uri="http://schemas.openxmlformats.org/drawingml/2006/table">
            <a:tbl>
              <a:tblPr/>
              <a:tblGrid>
                <a:gridCol w="1214437"/>
                <a:gridCol w="5572125"/>
              </a:tblGrid>
              <a:tr h="243681">
                <a:tc>
                  <a:txBody>
                    <a:bodyPr/>
                    <a:lstStyle/>
                    <a:p>
                      <a:pPr algn="ctr">
                        <a:spcAft>
                          <a:spcPts val="0"/>
                        </a:spcAft>
                      </a:pPr>
                      <a:r>
                        <a:rPr lang="zh-TW" sz="1600" b="1" kern="100" dirty="0">
                          <a:latin typeface="微軟正黑體" pitchFamily="34" charset="-120"/>
                          <a:ea typeface="微軟正黑體" pitchFamily="34" charset="-120"/>
                          <a:cs typeface="Times New Roman"/>
                        </a:rPr>
                        <a:t>功能描述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a:latin typeface="微軟正黑體" pitchFamily="34" charset="-120"/>
                          <a:ea typeface="微軟正黑體" pitchFamily="34" charset="-120"/>
                          <a:cs typeface="Times New Roman"/>
                        </a:rPr>
                        <a:t>I2C</a:t>
                      </a:r>
                      <a:r>
                        <a:rPr lang="zh-TW" sz="1600" b="1" kern="100" dirty="0">
                          <a:latin typeface="微軟正黑體" pitchFamily="34" charset="-120"/>
                          <a:ea typeface="微軟正黑體" pitchFamily="34" charset="-120"/>
                          <a:cs typeface="Arial"/>
                        </a:rPr>
                        <a:t>串列介面記憶體存取實驗</a:t>
                      </a:r>
                      <a:endParaRPr lang="zh-TW" sz="16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681">
                <a:tc>
                  <a:txBody>
                    <a:bodyPr/>
                    <a:lstStyle/>
                    <a:p>
                      <a:pPr algn="ctr">
                        <a:spcAft>
                          <a:spcPts val="0"/>
                        </a:spcAft>
                      </a:pPr>
                      <a:r>
                        <a:rPr lang="zh-TW" sz="1600" b="1" kern="100">
                          <a:latin typeface="微軟正黑體" pitchFamily="34" charset="-120"/>
                          <a:ea typeface="微軟正黑體" pitchFamily="34" charset="-120"/>
                          <a:cs typeface="Times New Roman"/>
                        </a:rPr>
                        <a:t>備　　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altLang="en-US" sz="1600" b="1" kern="100" dirty="0" smtClean="0">
                          <a:latin typeface="微軟正黑體" pitchFamily="34" charset="-120"/>
                          <a:ea typeface="微軟正黑體" pitchFamily="34" charset="-120"/>
                          <a:cs typeface="Times New Roman"/>
                        </a:rPr>
                        <a:t>記憶容量</a:t>
                      </a:r>
                      <a:r>
                        <a:rPr lang="en-US" sz="1600" b="1" kern="100" dirty="0" smtClean="0">
                          <a:latin typeface="微軟正黑體" pitchFamily="34" charset="-120"/>
                          <a:ea typeface="微軟正黑體" pitchFamily="34" charset="-120"/>
                          <a:cs typeface="Times New Roman"/>
                        </a:rPr>
                        <a:t> 512 x 8 (4K)</a:t>
                      </a:r>
                      <a:endParaRPr lang="en-US" sz="16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9712"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85875" y="3000375"/>
            <a:ext cx="5245100" cy="155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13" name="矩形 12"/>
          <p:cNvSpPr>
            <a:spLocks noChangeArrowheads="1"/>
          </p:cNvSpPr>
          <p:nvPr/>
        </p:nvSpPr>
        <p:spPr bwMode="auto">
          <a:xfrm>
            <a:off x="928688" y="5143500"/>
            <a:ext cx="75723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EEPROM</a:t>
            </a:r>
            <a:r>
              <a:rPr lang="zh-TW" altLang="en-US" b="1">
                <a:latin typeface="微軟正黑體" pitchFamily="34" charset="-120"/>
                <a:ea typeface="微軟正黑體" pitchFamily="34" charset="-120"/>
              </a:rPr>
              <a:t>，或稱 </a:t>
            </a:r>
            <a:r>
              <a:rPr lang="en-US" altLang="zh-TW" b="1">
                <a:latin typeface="微軟正黑體" pitchFamily="34" charset="-120"/>
                <a:ea typeface="微軟正黑體" pitchFamily="34" charset="-120"/>
              </a:rPr>
              <a:t>E</a:t>
            </a:r>
            <a:r>
              <a:rPr lang="en-US" altLang="zh-TW" b="1" baseline="30000">
                <a:latin typeface="微軟正黑體" pitchFamily="34" charset="-120"/>
                <a:ea typeface="微軟正黑體" pitchFamily="34" charset="-120"/>
              </a:rPr>
              <a:t>2</a:t>
            </a:r>
            <a:r>
              <a:rPr lang="en-US" altLang="zh-TW" b="1">
                <a:latin typeface="微軟正黑體" pitchFamily="34" charset="-120"/>
                <a:ea typeface="微軟正黑體" pitchFamily="34" charset="-120"/>
              </a:rPr>
              <a:t>PROM</a:t>
            </a:r>
            <a:r>
              <a:rPr lang="zh-TW" altLang="en-US" b="1">
                <a:latin typeface="微軟正黑體" pitchFamily="34" charset="-120"/>
                <a:ea typeface="微軟正黑體" pitchFamily="34" charset="-120"/>
              </a:rPr>
              <a:t>，全稱「電可擦除可編程唯讀記憶體 </a:t>
            </a:r>
            <a:r>
              <a:rPr lang="en-US" altLang="zh-TW" b="1">
                <a:latin typeface="微軟正黑體" pitchFamily="34" charset="-120"/>
                <a:ea typeface="微軟正黑體" pitchFamily="34" charset="-120"/>
              </a:rPr>
              <a:t>(Electrically-Erasable Programmable Read-Only Memory)</a:t>
            </a:r>
            <a:r>
              <a:rPr lang="zh-TW" altLang="en-US" b="1">
                <a:latin typeface="微軟正黑體" pitchFamily="34" charset="-120"/>
                <a:ea typeface="微軟正黑體" pitchFamily="34" charset="-120"/>
              </a:rPr>
              <a:t>」。相比 </a:t>
            </a:r>
            <a:r>
              <a:rPr lang="en-US" altLang="zh-TW" b="1">
                <a:latin typeface="微軟正黑體" pitchFamily="34" charset="-120"/>
                <a:ea typeface="微軟正黑體" pitchFamily="34" charset="-120"/>
                <a:hlinkClick r:id="rId5" tooltip="EPROM"/>
              </a:rPr>
              <a:t>EPROM</a:t>
            </a:r>
            <a:r>
              <a:rPr lang="zh-TW" altLang="en-US" b="1">
                <a:latin typeface="微軟正黑體" pitchFamily="34" charset="-120"/>
                <a:ea typeface="微軟正黑體" pitchFamily="34" charset="-120"/>
              </a:rPr>
              <a:t>，</a:t>
            </a:r>
            <a:r>
              <a:rPr lang="en-US" altLang="zh-TW" b="1">
                <a:latin typeface="微軟正黑體" pitchFamily="34" charset="-120"/>
                <a:ea typeface="微軟正黑體" pitchFamily="34" charset="-120"/>
              </a:rPr>
              <a:t>EEPROM </a:t>
            </a:r>
            <a:r>
              <a:rPr lang="zh-TW" altLang="en-US" b="1">
                <a:latin typeface="微軟正黑體" pitchFamily="34" charset="-120"/>
                <a:ea typeface="微軟正黑體" pitchFamily="34" charset="-120"/>
              </a:rPr>
              <a:t>不需要用</a:t>
            </a:r>
            <a:r>
              <a:rPr lang="zh-TW" altLang="en-US" b="1">
                <a:latin typeface="微軟正黑體" pitchFamily="34" charset="-120"/>
                <a:ea typeface="微軟正黑體" pitchFamily="34" charset="-120"/>
                <a:hlinkClick r:id="rId6" tooltip="紫外線"/>
              </a:rPr>
              <a:t>紫外線</a:t>
            </a:r>
            <a:r>
              <a:rPr lang="zh-TW" altLang="en-US" b="1">
                <a:latin typeface="微軟正黑體" pitchFamily="34" charset="-120"/>
                <a:ea typeface="微軟正黑體" pitchFamily="34" charset="-120"/>
              </a:rPr>
              <a:t>照射，也不需取下，就可以用特定的</a:t>
            </a:r>
            <a:r>
              <a:rPr lang="zh-TW" altLang="en-US" b="1">
                <a:latin typeface="微軟正黑體" pitchFamily="34" charset="-120"/>
                <a:ea typeface="微軟正黑體" pitchFamily="34" charset="-120"/>
                <a:hlinkClick r:id="rId7" tooltip="電壓"/>
              </a:rPr>
              <a:t>電壓</a:t>
            </a:r>
            <a:r>
              <a:rPr lang="zh-TW" altLang="en-US" b="1">
                <a:latin typeface="微軟正黑體" pitchFamily="34" charset="-120"/>
                <a:ea typeface="微軟正黑體" pitchFamily="34" charset="-120"/>
              </a:rPr>
              <a:t>，來擦除</a:t>
            </a:r>
            <a:r>
              <a:rPr lang="zh-TW" altLang="en-US" b="1">
                <a:latin typeface="微軟正黑體" pitchFamily="34" charset="-120"/>
                <a:ea typeface="微軟正黑體" pitchFamily="34" charset="-120"/>
                <a:hlinkClick r:id="rId8" tooltip="芯片"/>
              </a:rPr>
              <a:t>芯片</a:t>
            </a:r>
            <a:r>
              <a:rPr lang="zh-TW" altLang="en-US" b="1">
                <a:latin typeface="微軟正黑體" pitchFamily="34" charset="-120"/>
                <a:ea typeface="微軟正黑體" pitchFamily="34" charset="-120"/>
              </a:rPr>
              <a:t>上的</a:t>
            </a:r>
            <a:r>
              <a:rPr lang="zh-TW" altLang="en-US" b="1">
                <a:latin typeface="微軟正黑體" pitchFamily="34" charset="-120"/>
                <a:ea typeface="微軟正黑體" pitchFamily="34" charset="-120"/>
                <a:hlinkClick r:id="rId9" tooltip="信息"/>
              </a:rPr>
              <a:t>信息</a:t>
            </a:r>
            <a:r>
              <a:rPr lang="zh-TW" altLang="en-US" b="1">
                <a:latin typeface="微軟正黑體" pitchFamily="34" charset="-120"/>
                <a:ea typeface="微軟正黑體" pitchFamily="34" charset="-120"/>
              </a:rPr>
              <a:t>，以便寫入新的</a:t>
            </a:r>
            <a:r>
              <a:rPr lang="zh-TW" altLang="en-US" b="1">
                <a:latin typeface="微軟正黑體" pitchFamily="34" charset="-120"/>
                <a:ea typeface="微軟正黑體" pitchFamily="34" charset="-120"/>
                <a:hlinkClick r:id="rId10" tooltip="數據"/>
              </a:rPr>
              <a:t>數據</a:t>
            </a:r>
            <a:r>
              <a:rPr lang="zh-TW" altLang="en-US" b="1">
                <a:latin typeface="微軟正黑體" pitchFamily="34" charset="-120"/>
                <a:ea typeface="微軟正黑體" pitchFamily="34" charset="-12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模組滾珠傾斜震動偵測</a:t>
            </a:r>
            <a:endParaRPr lang="zh-TW" altLang="en-US" sz="4400" b="1" kern="0" dirty="0">
              <a:solidFill>
                <a:schemeClr val="tx2"/>
              </a:solidFill>
              <a:latin typeface="微軟正黑體" pitchFamily="34" charset="-120"/>
              <a:ea typeface="微軟正黑體" pitchFamily="34" charset="-120"/>
              <a:cs typeface="+mj-cs"/>
            </a:endParaRPr>
          </a:p>
        </p:txBody>
      </p:sp>
      <p:sp>
        <p:nvSpPr>
          <p:cNvPr id="3072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全周</a:t>
            </a:r>
            <a:r>
              <a:rPr lang="en-US" altLang="zh-TW">
                <a:latin typeface="微軟正黑體" pitchFamily="34" charset="-120"/>
                <a:ea typeface="微軟正黑體" pitchFamily="34" charset="-120"/>
              </a:rPr>
              <a:t>45°</a:t>
            </a:r>
            <a:r>
              <a:rPr lang="zh-TW" altLang="en-US">
                <a:latin typeface="微軟正黑體" pitchFamily="34" charset="-120"/>
                <a:ea typeface="微軟正黑體" pitchFamily="34" charset="-120"/>
              </a:rPr>
              <a:t>傾倒偵測、上下翻轉偵測</a:t>
            </a:r>
            <a:endParaRPr lang="zh-TW" altLang="zh-TW" b="1">
              <a:latin typeface="微軟正黑體" pitchFamily="34" charset="-120"/>
              <a:ea typeface="微軟正黑體" pitchFamily="34" charset="-120"/>
            </a:endParaRPr>
          </a:p>
        </p:txBody>
      </p:sp>
      <p:pic>
        <p:nvPicPr>
          <p:cNvPr id="3072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57938" y="2857500"/>
            <a:ext cx="135255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 name="表格 9"/>
          <p:cNvGraphicFramePr>
            <a:graphicFrameLocks noGrp="1"/>
          </p:cNvGraphicFramePr>
          <p:nvPr/>
        </p:nvGraphicFramePr>
        <p:xfrm>
          <a:off x="1357313" y="2000250"/>
          <a:ext cx="6429375" cy="571500"/>
        </p:xfrm>
        <a:graphic>
          <a:graphicData uri="http://schemas.openxmlformats.org/drawingml/2006/table">
            <a:tbl>
              <a:tblPr/>
              <a:tblGrid>
                <a:gridCol w="1285875"/>
                <a:gridCol w="5143500"/>
              </a:tblGrid>
              <a:tr h="317592">
                <a:tc>
                  <a:txBody>
                    <a:bodyPr/>
                    <a:lstStyle/>
                    <a:p>
                      <a:pPr algn="ctr">
                        <a:spcAft>
                          <a:spcPts val="0"/>
                        </a:spcAft>
                      </a:pPr>
                      <a:r>
                        <a:rPr lang="zh-TW" sz="1600" b="1" kern="100" dirty="0">
                          <a:latin typeface="微軟正黑體" pitchFamily="34" charset="-120"/>
                          <a:ea typeface="微軟正黑體" pitchFamily="34" charset="-120"/>
                          <a:cs typeface="Times New Roman"/>
                        </a:rPr>
                        <a:t>功能描述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600" b="1" kern="100">
                          <a:latin typeface="微軟正黑體" pitchFamily="34" charset="-120"/>
                          <a:ea typeface="微軟正黑體" pitchFamily="34" charset="-120"/>
                          <a:cs typeface="Times New Roman"/>
                        </a:rPr>
                        <a:t>利用模組內的滾珠的移動，偵測感應傾斜或震動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908">
                <a:tc>
                  <a:txBody>
                    <a:bodyPr/>
                    <a:lstStyle/>
                    <a:p>
                      <a:pPr algn="ctr">
                        <a:spcAft>
                          <a:spcPts val="0"/>
                        </a:spcAft>
                      </a:pPr>
                      <a:r>
                        <a:rPr lang="zh-TW" sz="1600" b="1" kern="100" dirty="0">
                          <a:latin typeface="微軟正黑體" pitchFamily="34" charset="-120"/>
                          <a:ea typeface="微軟正黑體" pitchFamily="34" charset="-120"/>
                          <a:cs typeface="Times New Roman"/>
                        </a:rPr>
                        <a:t>備　　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600" b="1" kern="100" dirty="0">
                          <a:latin typeface="微軟正黑體" pitchFamily="34" charset="-120"/>
                          <a:ea typeface="微軟正黑體" pitchFamily="34" charset="-120"/>
                          <a:cs typeface="Arial"/>
                        </a:rPr>
                        <a:t>外部中斷實驗</a:t>
                      </a:r>
                      <a:endParaRPr lang="zh-TW" sz="1600" b="1" kern="100" dirty="0">
                        <a:latin typeface="微軟正黑體" pitchFamily="34" charset="-120"/>
                        <a:ea typeface="微軟正黑體" pitchFamily="34"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0736"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9150" y="2706688"/>
            <a:ext cx="50387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7" name="矩形 11"/>
          <p:cNvSpPr>
            <a:spLocks noChangeArrowheads="1"/>
          </p:cNvSpPr>
          <p:nvPr/>
        </p:nvSpPr>
        <p:spPr bwMode="auto">
          <a:xfrm>
            <a:off x="500063" y="4429125"/>
            <a:ext cx="828675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主要應用範圍 </a:t>
            </a:r>
            <a:r>
              <a:rPr lang="en-US" altLang="zh-TW" b="1">
                <a:latin typeface="微軟正黑體" pitchFamily="34" charset="-120"/>
                <a:ea typeface="微軟正黑體" pitchFamily="34" charset="-120"/>
              </a:rPr>
              <a:t>APPLICATIONS</a:t>
            </a:r>
            <a:endParaRPr lang="zh-TW" altLang="en-US" b="1">
              <a:latin typeface="微軟正黑體" pitchFamily="34" charset="-120"/>
              <a:ea typeface="微軟正黑體" pitchFamily="34" charset="-120"/>
            </a:endParaRPr>
          </a:p>
          <a:p>
            <a:r>
              <a:rPr lang="en-US" altLang="zh-TW" b="1">
                <a:latin typeface="微軟正黑體" pitchFamily="34" charset="-120"/>
                <a:ea typeface="微軟正黑體" pitchFamily="34" charset="-120"/>
              </a:rPr>
              <a:t>1.</a:t>
            </a:r>
            <a:r>
              <a:rPr lang="zh-TW" altLang="en-US" b="1">
                <a:latin typeface="微軟正黑體" pitchFamily="34" charset="-120"/>
                <a:ea typeface="微軟正黑體" pitchFamily="34" charset="-120"/>
              </a:rPr>
              <a:t>舉凡易傾倒且需自動斷電之電器用品</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如：電熨斗、立燈、立式電風扇、電暖器、加濕機、捕蚊燈</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a:t>
            </a:r>
          </a:p>
          <a:p>
            <a:r>
              <a:rPr lang="en-US" altLang="zh-TW" b="1">
                <a:latin typeface="微軟正黑體" pitchFamily="34" charset="-120"/>
                <a:ea typeface="微軟正黑體" pitchFamily="34" charset="-120"/>
              </a:rPr>
              <a:t>2.</a:t>
            </a:r>
            <a:r>
              <a:rPr lang="zh-TW" altLang="en-US" b="1">
                <a:latin typeface="微軟正黑體" pitchFamily="34" charset="-120"/>
                <a:ea typeface="微軟正黑體" pitchFamily="34" charset="-120"/>
              </a:rPr>
              <a:t>需水平與垂直之訊號轉換偵測 </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如：液晶螢幕、電子指南針</a:t>
            </a:r>
            <a:r>
              <a:rPr lang="en-US" altLang="zh-TW" b="1">
                <a:latin typeface="微軟正黑體" pitchFamily="34" charset="-120"/>
                <a:ea typeface="微軟正黑體" pitchFamily="34" charset="-120"/>
              </a:rPr>
              <a:t>)</a:t>
            </a:r>
            <a:endParaRPr lang="zh-TW" altLang="en-US" b="1">
              <a:latin typeface="微軟正黑體" pitchFamily="34" charset="-120"/>
              <a:ea typeface="微軟正黑體" pitchFamily="34" charset="-120"/>
            </a:endParaRPr>
          </a:p>
          <a:p>
            <a:r>
              <a:rPr lang="en-US" altLang="zh-TW" b="1">
                <a:latin typeface="微軟正黑體" pitchFamily="34" charset="-120"/>
                <a:ea typeface="微軟正黑體" pitchFamily="34" charset="-120"/>
              </a:rPr>
              <a:t>3.</a:t>
            </a:r>
            <a:r>
              <a:rPr lang="zh-TW" altLang="en-US" b="1">
                <a:latin typeface="微軟正黑體" pitchFamily="34" charset="-120"/>
                <a:ea typeface="微軟正黑體" pitchFamily="34" charset="-120"/>
              </a:rPr>
              <a:t>需震動感應之裝置 </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如 </a:t>
            </a:r>
            <a:r>
              <a:rPr lang="en-US" altLang="zh-TW" b="1">
                <a:latin typeface="微軟正黑體" pitchFamily="34" charset="-120"/>
                <a:ea typeface="微軟正黑體" pitchFamily="34" charset="-120"/>
              </a:rPr>
              <a:t>: </a:t>
            </a:r>
            <a:r>
              <a:rPr lang="zh-TW" altLang="en-US" b="1">
                <a:latin typeface="微軟正黑體" pitchFamily="34" charset="-120"/>
                <a:ea typeface="微軟正黑體" pitchFamily="34" charset="-120"/>
              </a:rPr>
              <a:t>地震感測系統、震動感應器、自行車警示器、運動器材計數表、汽車防盜警報</a:t>
            </a:r>
            <a:br>
              <a:rPr lang="zh-TW" altLang="en-US" b="1">
                <a:latin typeface="微軟正黑體" pitchFamily="34" charset="-120"/>
                <a:ea typeface="微軟正黑體" pitchFamily="34" charset="-120"/>
              </a:rPr>
            </a:br>
            <a:r>
              <a:rPr lang="zh-TW" altLang="en-US" b="1">
                <a:latin typeface="微軟正黑體" pitchFamily="34" charset="-120"/>
                <a:ea typeface="微軟正黑體" pitchFamily="34" charset="-120"/>
              </a:rPr>
              <a:t>   器、溜溜球、鞋燈家庭安全系統</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等</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，有關傾斜或震動偵測等功能需求之場所。</a:t>
            </a:r>
          </a:p>
          <a:p>
            <a:r>
              <a:rPr lang="en-US" altLang="zh-TW" b="1">
                <a:latin typeface="微軟正黑體" pitchFamily="34" charset="-120"/>
                <a:ea typeface="微軟正黑體" pitchFamily="34" charset="-120"/>
              </a:rPr>
              <a:t>4.</a:t>
            </a:r>
            <a:r>
              <a:rPr lang="zh-TW" altLang="en-US" b="1">
                <a:latin typeface="微軟正黑體" pitchFamily="34" charset="-120"/>
                <a:ea typeface="微軟正黑體" pitchFamily="34" charset="-120"/>
              </a:rPr>
              <a:t>需離心感應之裝置 </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如</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輪胎離心力檢知</a:t>
            </a:r>
            <a:r>
              <a:rPr lang="en-US" altLang="zh-TW" b="1">
                <a:latin typeface="微軟正黑體" pitchFamily="34" charset="-120"/>
                <a:ea typeface="微軟正黑體" pitchFamily="34" charset="-120"/>
              </a:rPr>
              <a:t>)</a:t>
            </a:r>
            <a:endParaRPr lang="zh-TW" altLang="en-US" b="1">
              <a:latin typeface="微軟正黑體" pitchFamily="34" charset="-120"/>
              <a:ea typeface="微軟正黑體" pitchFamily="34"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a:t>
            </a:r>
            <a:r>
              <a:rPr lang="en-US" altLang="zh-TW" sz="4400" b="1" kern="0" dirty="0">
                <a:solidFill>
                  <a:schemeClr val="tx2"/>
                </a:solidFill>
                <a:latin typeface="微軟正黑體" pitchFamily="34" charset="-120"/>
                <a:ea typeface="微軟正黑體" pitchFamily="34" charset="-120"/>
              </a:rPr>
              <a:t>LED</a:t>
            </a:r>
            <a:r>
              <a:rPr lang="zh-TW" altLang="en-US" sz="4400" b="1" kern="0" dirty="0">
                <a:solidFill>
                  <a:schemeClr val="tx2"/>
                </a:solidFill>
                <a:latin typeface="微軟正黑體" pitchFamily="34" charset="-120"/>
                <a:ea typeface="微軟正黑體" pitchFamily="34" charset="-120"/>
              </a:rPr>
              <a:t>調光</a:t>
            </a:r>
            <a:endParaRPr lang="zh-TW" altLang="en-US" sz="4400" b="1" kern="0" dirty="0">
              <a:solidFill>
                <a:schemeClr val="tx2"/>
              </a:solidFill>
              <a:latin typeface="微軟正黑體" pitchFamily="34" charset="-120"/>
              <a:ea typeface="微軟正黑體" pitchFamily="34" charset="-120"/>
              <a:cs typeface="+mj-cs"/>
            </a:endParaRPr>
          </a:p>
        </p:txBody>
      </p:sp>
      <p:sp>
        <p:nvSpPr>
          <p:cNvPr id="3174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高亮度 </a:t>
            </a:r>
            <a:r>
              <a:rPr lang="en-US" altLang="zh-TW">
                <a:latin typeface="微軟正黑體" pitchFamily="34" charset="-120"/>
                <a:ea typeface="微軟正黑體" pitchFamily="34" charset="-120"/>
              </a:rPr>
              <a:t>10mm </a:t>
            </a:r>
            <a:r>
              <a:rPr lang="zh-TW" altLang="en-US">
                <a:latin typeface="微軟正黑體" pitchFamily="34" charset="-120"/>
                <a:ea typeface="微軟正黑體" pitchFamily="34" charset="-120"/>
              </a:rPr>
              <a:t>白光 </a:t>
            </a:r>
            <a:r>
              <a:rPr lang="en-US" altLang="zh-TW">
                <a:latin typeface="微軟正黑體" pitchFamily="34" charset="-120"/>
                <a:ea typeface="微軟正黑體" pitchFamily="34" charset="-120"/>
              </a:rPr>
              <a:t>LED</a:t>
            </a:r>
            <a:endParaRPr lang="zh-TW" altLang="zh-TW">
              <a:latin typeface="微軟正黑體" pitchFamily="34" charset="-120"/>
              <a:ea typeface="微軟正黑體" pitchFamily="34" charset="-120"/>
            </a:endParaRPr>
          </a:p>
        </p:txBody>
      </p:sp>
      <p:pic>
        <p:nvPicPr>
          <p:cNvPr id="31748"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15125" y="2857500"/>
            <a:ext cx="1314450" cy="100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 name="表格 9"/>
          <p:cNvGraphicFramePr>
            <a:graphicFrameLocks noGrp="1"/>
          </p:cNvGraphicFramePr>
          <p:nvPr/>
        </p:nvGraphicFramePr>
        <p:xfrm>
          <a:off x="1428750" y="2071688"/>
          <a:ext cx="5692775" cy="487680"/>
        </p:xfrm>
        <a:graphic>
          <a:graphicData uri="http://schemas.openxmlformats.org/drawingml/2006/table">
            <a:tbl>
              <a:tblPr/>
              <a:tblGrid>
                <a:gridCol w="1214581"/>
                <a:gridCol w="4478194"/>
              </a:tblGrid>
              <a:tr h="243681">
                <a:tc>
                  <a:txBody>
                    <a:bodyPr/>
                    <a:lstStyle/>
                    <a:p>
                      <a:pPr algn="ctr">
                        <a:spcAft>
                          <a:spcPts val="0"/>
                        </a:spcAft>
                      </a:pPr>
                      <a:r>
                        <a:rPr lang="zh-TW" sz="1600" b="1" kern="100" dirty="0">
                          <a:latin typeface="微軟正黑體" pitchFamily="34" charset="-120"/>
                          <a:ea typeface="微軟正黑體" pitchFamily="34" charset="-120"/>
                          <a:cs typeface="Times New Roman"/>
                        </a:rPr>
                        <a:t>功能描述</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a:latin typeface="微軟正黑體" pitchFamily="34" charset="-120"/>
                          <a:ea typeface="微軟正黑體" pitchFamily="34" charset="-120"/>
                          <a:cs typeface="Times New Roman"/>
                        </a:rPr>
                        <a:t>LED</a:t>
                      </a:r>
                      <a:r>
                        <a:rPr lang="zh-TW" sz="1600" b="1" kern="100" dirty="0">
                          <a:latin typeface="微軟正黑體" pitchFamily="34" charset="-120"/>
                          <a:ea typeface="微軟正黑體" pitchFamily="34" charset="-120"/>
                          <a:cs typeface="Times New Roman"/>
                        </a:rPr>
                        <a:t>調光</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681">
                <a:tc>
                  <a:txBody>
                    <a:bodyPr/>
                    <a:lstStyle/>
                    <a:p>
                      <a:pPr algn="ctr">
                        <a:spcAft>
                          <a:spcPts val="0"/>
                        </a:spcAft>
                      </a:pPr>
                      <a:r>
                        <a:rPr lang="zh-TW" sz="1600" b="1" kern="100" dirty="0">
                          <a:latin typeface="微軟正黑體" pitchFamily="34" charset="-120"/>
                          <a:ea typeface="微軟正黑體" pitchFamily="34" charset="-120"/>
                          <a:cs typeface="Times New Roman"/>
                        </a:rPr>
                        <a:t>備　　註</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a:latin typeface="微軟正黑體" pitchFamily="34" charset="-120"/>
                          <a:ea typeface="微軟正黑體" pitchFamily="34" charset="-120"/>
                          <a:cs typeface="Times New Roman"/>
                        </a:rPr>
                        <a:t>PWM </a:t>
                      </a:r>
                      <a:r>
                        <a:rPr lang="zh-TW" sz="1600" b="1" kern="100" dirty="0">
                          <a:latin typeface="微軟正黑體" pitchFamily="34" charset="-120"/>
                          <a:ea typeface="微軟正黑體" pitchFamily="34" charset="-120"/>
                          <a:cs typeface="Arial"/>
                        </a:rPr>
                        <a:t>實驗</a:t>
                      </a:r>
                      <a:endParaRPr lang="zh-TW" sz="1600" b="1" kern="100" dirty="0">
                        <a:latin typeface="微軟正黑體" pitchFamily="34" charset="-120"/>
                        <a:ea typeface="微軟正黑體" pitchFamily="34" charset="-120"/>
                        <a:cs typeface="Times New Roman"/>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176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5813" y="2849563"/>
            <a:ext cx="5235575"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1" name="矩形 11"/>
          <p:cNvSpPr>
            <a:spLocks noChangeArrowheads="1"/>
          </p:cNvSpPr>
          <p:nvPr/>
        </p:nvSpPr>
        <p:spPr bwMode="auto">
          <a:xfrm>
            <a:off x="785813" y="4286250"/>
            <a:ext cx="7358062"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無論</a:t>
            </a:r>
            <a:r>
              <a:rPr lang="en-US" altLang="zh-TW" b="1">
                <a:latin typeface="微軟正黑體" pitchFamily="34" charset="-120"/>
                <a:ea typeface="微軟正黑體" pitchFamily="34" charset="-120"/>
              </a:rPr>
              <a:t>LED</a:t>
            </a:r>
            <a:r>
              <a:rPr lang="zh-TW" altLang="en-US" b="1">
                <a:latin typeface="微軟正黑體" pitchFamily="34" charset="-120"/>
                <a:ea typeface="微軟正黑體" pitchFamily="34" charset="-120"/>
              </a:rPr>
              <a:t>是經由降壓、升壓、降壓</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升壓或線性穩壓器驅動，連接每一個驅動電路最常見的線程就是須要控制光的輸出。現今僅有很少數的應用只需要開和關的簡單功能，絕大多數都需要從</a:t>
            </a:r>
            <a:r>
              <a:rPr lang="en-US" altLang="zh-TW" b="1">
                <a:latin typeface="微軟正黑體" pitchFamily="34" charset="-120"/>
                <a:ea typeface="微軟正黑體" pitchFamily="34" charset="-120"/>
              </a:rPr>
              <a:t>0</a:t>
            </a:r>
            <a:r>
              <a:rPr lang="zh-TW" altLang="en-US" b="1">
                <a:latin typeface="微軟正黑體" pitchFamily="34" charset="-120"/>
                <a:ea typeface="微軟正黑體" pitchFamily="34" charset="-120"/>
              </a:rPr>
              <a:t>～</a:t>
            </a:r>
            <a:r>
              <a:rPr lang="en-US" altLang="zh-TW" b="1">
                <a:latin typeface="微軟正黑體" pitchFamily="34" charset="-120"/>
                <a:ea typeface="微軟正黑體" pitchFamily="34" charset="-120"/>
              </a:rPr>
              <a:t>100%</a:t>
            </a:r>
            <a:r>
              <a:rPr lang="zh-TW" altLang="en-US" b="1">
                <a:latin typeface="微軟正黑體" pitchFamily="34" charset="-120"/>
                <a:ea typeface="微軟正黑體" pitchFamily="34" charset="-120"/>
              </a:rPr>
              <a:t>去微調光度。目前，針對光度控制方面，主要的兩種解決方案為線性調節</a:t>
            </a:r>
            <a:r>
              <a:rPr lang="en-US" altLang="zh-TW" b="1">
                <a:latin typeface="微軟正黑體" pitchFamily="34" charset="-120"/>
                <a:ea typeface="微軟正黑體" pitchFamily="34" charset="-120"/>
              </a:rPr>
              <a:t>LED</a:t>
            </a:r>
            <a:r>
              <a:rPr lang="zh-TW" altLang="en-US" b="1">
                <a:latin typeface="微軟正黑體" pitchFamily="34" charset="-120"/>
                <a:ea typeface="微軟正黑體" pitchFamily="34" charset="-120"/>
              </a:rPr>
              <a:t>的電流</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類比調光</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或在肉眼無法察覺的高頻下，讓驅動電流從</a:t>
            </a:r>
            <a:r>
              <a:rPr lang="en-US" altLang="zh-TW" b="1">
                <a:latin typeface="微軟正黑體" pitchFamily="34" charset="-120"/>
                <a:ea typeface="微軟正黑體" pitchFamily="34" charset="-120"/>
              </a:rPr>
              <a:t>0</a:t>
            </a:r>
            <a:r>
              <a:rPr lang="zh-TW" altLang="en-US" b="1">
                <a:latin typeface="微軟正黑體" pitchFamily="34" charset="-120"/>
                <a:ea typeface="微軟正黑體" pitchFamily="34" charset="-120"/>
              </a:rPr>
              <a:t>到目標電流值之間來回切換</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數位調光</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。利用脈衝寬度調變</a:t>
            </a:r>
            <a:r>
              <a:rPr lang="en-US" altLang="zh-TW" b="1">
                <a:latin typeface="微軟正黑體" pitchFamily="34" charset="-120"/>
                <a:ea typeface="微軟正黑體" pitchFamily="34" charset="-120"/>
              </a:rPr>
              <a:t>(PWM)</a:t>
            </a:r>
            <a:r>
              <a:rPr lang="zh-TW" altLang="en-US" b="1">
                <a:latin typeface="微軟正黑體" pitchFamily="34" charset="-120"/>
                <a:ea typeface="微軟正黑體" pitchFamily="34" charset="-120"/>
              </a:rPr>
              <a:t>來設定循環和工作週期可能是實現數位調光的最簡單的方法，原因是相同的技術可以用來控制大部分的開關轉換器。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 </a:t>
            </a:r>
            <a:r>
              <a:rPr lang="zh-TW" altLang="zh-TW" b="1" smtClean="0">
                <a:latin typeface="微軟正黑體" pitchFamily="34" charset="-120"/>
                <a:ea typeface="微軟正黑體" pitchFamily="34" charset="-120"/>
              </a:rPr>
              <a:t>技術日趨完善</a:t>
            </a:r>
            <a:endParaRPr lang="zh-TW" altLang="en-US" b="1" smtClean="0">
              <a:latin typeface="微軟正黑體" pitchFamily="34" charset="-120"/>
              <a:ea typeface="微軟正黑體" pitchFamily="34" charset="-120"/>
            </a:endParaRPr>
          </a:p>
        </p:txBody>
      </p:sp>
      <p:sp>
        <p:nvSpPr>
          <p:cNvPr id="5123" name="Rectangle 3"/>
          <p:cNvSpPr>
            <a:spLocks noGrp="1" noChangeArrowheads="1"/>
          </p:cNvSpPr>
          <p:nvPr>
            <p:ph type="body" idx="1"/>
          </p:nvPr>
        </p:nvSpPr>
        <p:spPr>
          <a:xfrm>
            <a:off x="827088" y="2017713"/>
            <a:ext cx="7632700" cy="4268787"/>
          </a:xfrm>
        </p:spPr>
        <p:txBody>
          <a:bodyPr/>
          <a:lstStyle/>
          <a:p>
            <a:pPr marL="323850" indent="-323850" eaLnBrk="1" hangingPunct="1"/>
            <a:r>
              <a:rPr lang="en-US" altLang="zh-TW" sz="2400" b="1" smtClean="0">
                <a:latin typeface="微軟正黑體" pitchFamily="34" charset="-120"/>
                <a:ea typeface="微軟正黑體" pitchFamily="34" charset="-120"/>
              </a:rPr>
              <a:t>ZigBee</a:t>
            </a:r>
            <a:r>
              <a:rPr lang="zh-TW" altLang="zh-TW" sz="2400" b="1" smtClean="0">
                <a:latin typeface="微軟正黑體" pitchFamily="34" charset="-120"/>
                <a:ea typeface="微軟正黑體" pitchFamily="34" charset="-120"/>
              </a:rPr>
              <a:t>技術是一種工作在</a:t>
            </a:r>
            <a:r>
              <a:rPr lang="en-US" altLang="zh-TW" sz="2400" b="1" smtClean="0">
                <a:latin typeface="微軟正黑體" pitchFamily="34" charset="-120"/>
                <a:ea typeface="微軟正黑體" pitchFamily="34" charset="-120"/>
              </a:rPr>
              <a:t>900MHZ</a:t>
            </a:r>
            <a:r>
              <a:rPr lang="zh-TW" altLang="zh-TW" sz="2400" b="1" smtClean="0">
                <a:latin typeface="微軟正黑體" pitchFamily="34" charset="-120"/>
                <a:ea typeface="微軟正黑體" pitchFamily="34" charset="-120"/>
              </a:rPr>
              <a:t>和</a:t>
            </a:r>
            <a:r>
              <a:rPr lang="en-US" altLang="zh-TW" sz="2400" b="1" smtClean="0">
                <a:latin typeface="微軟正黑體" pitchFamily="34" charset="-120"/>
                <a:ea typeface="微軟正黑體" pitchFamily="34" charset="-120"/>
              </a:rPr>
              <a:t>2.4GHZ</a:t>
            </a:r>
            <a:r>
              <a:rPr lang="zh-TW" altLang="zh-TW" sz="2400" b="1" smtClean="0">
                <a:latin typeface="微軟正黑體" pitchFamily="34" charset="-120"/>
                <a:ea typeface="微軟正黑體" pitchFamily="34" charset="-120"/>
              </a:rPr>
              <a:t>頻段的新興無線網路技 術，具有中等通訊距離</a:t>
            </a:r>
            <a:r>
              <a:rPr lang="en-US" altLang="zh-TW" sz="2400" b="1" smtClean="0">
                <a:latin typeface="微軟正黑體" pitchFamily="34" charset="-120"/>
                <a:ea typeface="微軟正黑體" pitchFamily="34" charset="-120"/>
              </a:rPr>
              <a:t> (10</a:t>
            </a:r>
            <a:r>
              <a:rPr lang="zh-TW" altLang="zh-TW" sz="2400" b="1" smtClean="0">
                <a:latin typeface="微軟正黑體" pitchFamily="34" charset="-120"/>
                <a:ea typeface="微軟正黑體" pitchFamily="34" charset="-120"/>
              </a:rPr>
              <a:t>米到數百米</a:t>
            </a:r>
            <a:r>
              <a:rPr lang="en-US" altLang="zh-TW"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，比較靈活經濟的通訊速率</a:t>
            </a:r>
            <a:r>
              <a:rPr lang="en-US" altLang="zh-TW" sz="2400" b="1" smtClean="0">
                <a:latin typeface="微軟正黑體" pitchFamily="34" charset="-120"/>
                <a:ea typeface="微軟正黑體" pitchFamily="34" charset="-120"/>
              </a:rPr>
              <a:t>(40Kbps</a:t>
            </a:r>
            <a:r>
              <a:rPr lang="zh-TW" altLang="zh-TW" sz="2400" b="1" smtClean="0">
                <a:latin typeface="微軟正黑體" pitchFamily="34" charset="-120"/>
                <a:ea typeface="微軟正黑體" pitchFamily="34" charset="-120"/>
              </a:rPr>
              <a:t>到</a:t>
            </a:r>
            <a:r>
              <a:rPr lang="en-US" altLang="zh-TW" sz="2400" b="1" smtClean="0">
                <a:latin typeface="微軟正黑體" pitchFamily="34" charset="-120"/>
                <a:ea typeface="微軟正黑體" pitchFamily="34" charset="-120"/>
              </a:rPr>
              <a:t>250Kbps)</a:t>
            </a:r>
            <a:r>
              <a:rPr lang="zh-TW" altLang="zh-TW" sz="2400" b="1" smtClean="0">
                <a:latin typeface="微軟正黑體" pitchFamily="34" charset="-120"/>
                <a:ea typeface="微軟正黑體" pitchFamily="34" charset="-120"/>
              </a:rPr>
              <a:t>，並且有星狀，網狀</a:t>
            </a:r>
            <a:r>
              <a:rPr lang="en-US" altLang="zh-TW" sz="2400" b="1" smtClean="0">
                <a:latin typeface="微軟正黑體" pitchFamily="34" charset="-120"/>
                <a:ea typeface="微軟正黑體" pitchFamily="34" charset="-120"/>
              </a:rPr>
              <a:t>(MESH)</a:t>
            </a:r>
            <a:r>
              <a:rPr lang="zh-TW" altLang="zh-TW" sz="2400" b="1" smtClean="0">
                <a:latin typeface="微軟正黑體" pitchFamily="34" charset="-120"/>
                <a:ea typeface="微軟正黑體" pitchFamily="34" charset="-120"/>
              </a:rPr>
              <a:t>，樹狀等多種網路拓撲，低的功耗等特點，所 以在當今無線通訊技術和無線網路技術領域，佔用重要的一席之地，圖一描述了以監視和控制為主要應用方向的</a:t>
            </a:r>
            <a:r>
              <a:rPr lang="en-US" altLang="zh-TW" sz="2400" b="1" smtClean="0">
                <a:latin typeface="微軟正黑體" pitchFamily="34" charset="-120"/>
                <a:ea typeface="微軟正黑體" pitchFamily="34" charset="-120"/>
              </a:rPr>
              <a:t>ZigBee</a:t>
            </a:r>
            <a:r>
              <a:rPr lang="zh-TW" altLang="zh-TW" sz="2400" b="1" smtClean="0">
                <a:latin typeface="微軟正黑體" pitchFamily="34" charset="-120"/>
                <a:ea typeface="微軟正黑體" pitchFamily="34" charset="-120"/>
              </a:rPr>
              <a:t>技術，在當今新興無線網路技術中的位置。</a:t>
            </a:r>
            <a:endParaRPr lang="en-US" altLang="zh-TW" sz="2400" b="1" smtClean="0">
              <a:latin typeface="微軟正黑體" pitchFamily="34" charset="-120"/>
              <a:ea typeface="微軟正黑體" pitchFamily="34" charset="-120"/>
            </a:endParaRPr>
          </a:p>
        </p:txBody>
      </p:sp>
      <p:sp>
        <p:nvSpPr>
          <p:cNvPr id="5124"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zh-TW" b="1">
                <a:latin typeface="微軟正黑體" pitchFamily="34" charset="-120"/>
                <a:ea typeface="微軟正黑體" pitchFamily="34" charset="-120"/>
              </a:rPr>
              <a:t>星狀，網狀</a:t>
            </a:r>
            <a:r>
              <a:rPr lang="en-US" altLang="zh-TW" b="1">
                <a:latin typeface="微軟正黑體" pitchFamily="34" charset="-120"/>
                <a:ea typeface="微軟正黑體" pitchFamily="34" charset="-120"/>
              </a:rPr>
              <a:t>(MESH)</a:t>
            </a:r>
            <a:r>
              <a:rPr lang="zh-TW" altLang="zh-TW" b="1">
                <a:latin typeface="微軟正黑體" pitchFamily="34" charset="-120"/>
                <a:ea typeface="微軟正黑體" pitchFamily="34" charset="-120"/>
              </a:rPr>
              <a:t>，樹狀等多種網路拓撲</a:t>
            </a:r>
            <a:endParaRPr lang="zh-TW" altLang="en-US" b="1">
              <a:latin typeface="微軟正黑體" pitchFamily="34" charset="-120"/>
              <a:ea typeface="微軟正黑體"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模組可變電阻</a:t>
            </a:r>
            <a:endParaRPr lang="zh-TW" altLang="en-US" sz="4400" b="1" kern="0" dirty="0">
              <a:solidFill>
                <a:schemeClr val="tx2"/>
              </a:solidFill>
              <a:latin typeface="微軟正黑體" pitchFamily="34" charset="-120"/>
              <a:ea typeface="微軟正黑體" pitchFamily="34" charset="-120"/>
              <a:cs typeface="+mj-cs"/>
            </a:endParaRPr>
          </a:p>
        </p:txBody>
      </p:sp>
      <p:sp>
        <p:nvSpPr>
          <p:cNvPr id="3277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5K</a:t>
            </a:r>
            <a:r>
              <a:rPr lang="zh-TW" altLang="en-US">
                <a:latin typeface="微軟正黑體" pitchFamily="34" charset="-120"/>
                <a:ea typeface="微軟正黑體" pitchFamily="34" charset="-120"/>
              </a:rPr>
              <a:t>歐姆可變電阻</a:t>
            </a:r>
            <a:r>
              <a:rPr lang="en-US" altLang="zh-TW">
                <a:latin typeface="微軟正黑體" pitchFamily="34" charset="-120"/>
                <a:ea typeface="微軟正黑體" pitchFamily="34" charset="-120"/>
              </a:rPr>
              <a:t>(</a:t>
            </a:r>
            <a:r>
              <a:rPr lang="zh-TW" altLang="en-US">
                <a:latin typeface="微軟正黑體" pitchFamily="34" charset="-120"/>
                <a:ea typeface="微軟正黑體" pitchFamily="34" charset="-120"/>
              </a:rPr>
              <a:t>電位器</a:t>
            </a:r>
            <a:r>
              <a:rPr lang="en-US" altLang="zh-TW">
                <a:latin typeface="微軟正黑體" pitchFamily="34" charset="-120"/>
                <a:ea typeface="微軟正黑體" pitchFamily="34" charset="-120"/>
              </a:rPr>
              <a:t>)</a:t>
            </a:r>
            <a:endParaRPr lang="zh-TW" altLang="zh-TW" b="1">
              <a:latin typeface="微軟正黑體" pitchFamily="34" charset="-120"/>
              <a:ea typeface="微軟正黑體" pitchFamily="34" charset="-120"/>
            </a:endParaRPr>
          </a:p>
        </p:txBody>
      </p:sp>
      <p:pic>
        <p:nvPicPr>
          <p:cNvPr id="3277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43688" y="3071813"/>
            <a:ext cx="126682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表格 7"/>
          <p:cNvGraphicFramePr>
            <a:graphicFrameLocks noGrp="1"/>
          </p:cNvGraphicFramePr>
          <p:nvPr/>
        </p:nvGraphicFramePr>
        <p:xfrm>
          <a:off x="1357313" y="2071688"/>
          <a:ext cx="6643687" cy="487680"/>
        </p:xfrm>
        <a:graphic>
          <a:graphicData uri="http://schemas.openxmlformats.org/drawingml/2006/table">
            <a:tbl>
              <a:tblPr/>
              <a:tblGrid>
                <a:gridCol w="1214437"/>
                <a:gridCol w="5429250"/>
              </a:tblGrid>
              <a:tr h="243681">
                <a:tc>
                  <a:txBody>
                    <a:bodyPr/>
                    <a:lstStyle/>
                    <a:p>
                      <a:pPr algn="ctr">
                        <a:spcAft>
                          <a:spcPts val="0"/>
                        </a:spcAft>
                      </a:pPr>
                      <a:r>
                        <a:rPr lang="zh-TW" sz="1600" b="1" kern="100" dirty="0">
                          <a:latin typeface="微軟正黑體" pitchFamily="34" charset="-120"/>
                          <a:ea typeface="微軟正黑體" pitchFamily="34" charset="-120"/>
                          <a:cs typeface="Times New Roman"/>
                        </a:rPr>
                        <a:t>功能描述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600" b="1" kern="100" dirty="0">
                          <a:latin typeface="微軟正黑體" pitchFamily="34" charset="-120"/>
                          <a:ea typeface="微軟正黑體" pitchFamily="34" charset="-120"/>
                          <a:cs typeface="Times New Roman"/>
                        </a:rPr>
                        <a:t>可變電阻電壓調整輸入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681">
                <a:tc>
                  <a:txBody>
                    <a:bodyPr/>
                    <a:lstStyle/>
                    <a:p>
                      <a:pPr algn="ctr">
                        <a:spcAft>
                          <a:spcPts val="0"/>
                        </a:spcAft>
                      </a:pPr>
                      <a:r>
                        <a:rPr lang="zh-TW" sz="1600" b="1" kern="100">
                          <a:latin typeface="微軟正黑體" pitchFamily="34" charset="-120"/>
                          <a:ea typeface="微軟正黑體" pitchFamily="34" charset="-120"/>
                          <a:cs typeface="Times New Roman"/>
                        </a:rPr>
                        <a:t>備　　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a:latin typeface="微軟正黑體" pitchFamily="34" charset="-120"/>
                          <a:ea typeface="微軟正黑體" pitchFamily="34" charset="-120"/>
                          <a:cs typeface="Times New Roman"/>
                        </a:rPr>
                        <a:t>ADC </a:t>
                      </a:r>
                      <a:r>
                        <a:rPr lang="zh-TW" sz="1600" b="1" kern="100" dirty="0">
                          <a:latin typeface="微軟正黑體" pitchFamily="34" charset="-120"/>
                          <a:ea typeface="微軟正黑體" pitchFamily="34" charset="-120"/>
                          <a:cs typeface="Arial"/>
                        </a:rPr>
                        <a:t>轉換實驗</a:t>
                      </a:r>
                      <a:endParaRPr lang="zh-TW" sz="1600" b="1" kern="100" dirty="0">
                        <a:latin typeface="微軟正黑體" pitchFamily="34" charset="-120"/>
                        <a:ea typeface="微軟正黑體" pitchFamily="34" charset="-12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2784"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5813" y="2928938"/>
            <a:ext cx="5154612" cy="135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85" name="矩形 9"/>
          <p:cNvSpPr>
            <a:spLocks noChangeArrowheads="1"/>
          </p:cNvSpPr>
          <p:nvPr/>
        </p:nvSpPr>
        <p:spPr bwMode="auto">
          <a:xfrm>
            <a:off x="1000125" y="4714875"/>
            <a:ext cx="7215188"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電位器，又稱為可變電阻，可以透過銅箔與印刷膜接觸旋轉或滑動產生於輸出、輸入端的不同電阻，而調整電壓。</a:t>
            </a:r>
            <a:endParaRPr lang="en-US" altLang="zh-TW" b="1">
              <a:latin typeface="微軟正黑體" pitchFamily="34" charset="-120"/>
              <a:ea typeface="微軟正黑體" pitchFamily="34" charset="-120"/>
            </a:endParaRPr>
          </a:p>
          <a:p>
            <a:endParaRPr lang="en-US" altLang="zh-TW" b="1">
              <a:latin typeface="微軟正黑體" pitchFamily="34" charset="-120"/>
              <a:ea typeface="微軟正黑體" pitchFamily="34" charset="-120"/>
            </a:endParaRPr>
          </a:p>
          <a:p>
            <a:r>
              <a:rPr lang="zh-TW" altLang="en-US" b="1">
                <a:latin typeface="微軟正黑體" pitchFamily="34" charset="-120"/>
                <a:ea typeface="微軟正黑體" pitchFamily="34" charset="-120"/>
              </a:rPr>
              <a:t>電位器，顧名思義，就是可以調整電阻的大小。電路接在該電阻的中間時，電阻只有原來的一半，接到最邊緣時，則是該電阻的原來大小。看需要來選擇接的地方，就是可變電阻。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模組照度亮度偵測</a:t>
            </a:r>
            <a:endParaRPr lang="zh-TW" altLang="en-US" sz="4400" b="1" kern="0" dirty="0">
              <a:solidFill>
                <a:schemeClr val="tx2"/>
              </a:solidFill>
              <a:latin typeface="微軟正黑體" pitchFamily="34" charset="-120"/>
              <a:ea typeface="微軟正黑體" pitchFamily="34" charset="-120"/>
              <a:cs typeface="+mj-cs"/>
            </a:endParaRPr>
          </a:p>
        </p:txBody>
      </p:sp>
      <p:sp>
        <p:nvSpPr>
          <p:cNvPr id="3379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光電晶體</a:t>
            </a:r>
            <a:r>
              <a:rPr lang="en-US" altLang="zh-TW">
                <a:latin typeface="微軟正黑體" pitchFamily="34" charset="-120"/>
                <a:ea typeface="微軟正黑體" pitchFamily="34" charset="-120"/>
              </a:rPr>
              <a:t>(PhototranSistor)</a:t>
            </a:r>
            <a:endParaRPr lang="zh-TW" altLang="zh-TW" b="1">
              <a:latin typeface="微軟正黑體" pitchFamily="34" charset="-120"/>
              <a:ea typeface="微軟正黑體" pitchFamily="34" charset="-120"/>
            </a:endParaRPr>
          </a:p>
        </p:txBody>
      </p:sp>
      <p:pic>
        <p:nvPicPr>
          <p:cNvPr id="33796"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00813" y="3429000"/>
            <a:ext cx="1333500"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表格 6"/>
          <p:cNvGraphicFramePr>
            <a:graphicFrameLocks noGrp="1"/>
          </p:cNvGraphicFramePr>
          <p:nvPr/>
        </p:nvGraphicFramePr>
        <p:xfrm>
          <a:off x="1357313" y="2012950"/>
          <a:ext cx="6715125" cy="487680"/>
        </p:xfrm>
        <a:graphic>
          <a:graphicData uri="http://schemas.openxmlformats.org/drawingml/2006/table">
            <a:tbl>
              <a:tblPr/>
              <a:tblGrid>
                <a:gridCol w="1601259"/>
                <a:gridCol w="5113866"/>
              </a:tblGrid>
              <a:tr h="243682">
                <a:tc>
                  <a:txBody>
                    <a:bodyPr/>
                    <a:lstStyle/>
                    <a:p>
                      <a:pPr algn="ctr">
                        <a:spcAft>
                          <a:spcPts val="0"/>
                        </a:spcAft>
                      </a:pPr>
                      <a:r>
                        <a:rPr lang="zh-TW" sz="1600" b="1" kern="100" dirty="0">
                          <a:latin typeface="微軟正黑體" pitchFamily="34" charset="-120"/>
                          <a:ea typeface="微軟正黑體" pitchFamily="34" charset="-120"/>
                          <a:cs typeface="Times New Roman"/>
                        </a:rPr>
                        <a:t>功能描述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600" b="1" kern="100">
                          <a:latin typeface="微軟正黑體" pitchFamily="34" charset="-120"/>
                          <a:ea typeface="微軟正黑體" pitchFamily="34" charset="-120"/>
                          <a:cs typeface="Times New Roman"/>
                        </a:rPr>
                        <a:t>偵測環境照度亮度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682">
                <a:tc>
                  <a:txBody>
                    <a:bodyPr/>
                    <a:lstStyle/>
                    <a:p>
                      <a:pPr algn="ctr">
                        <a:spcAft>
                          <a:spcPts val="0"/>
                        </a:spcAft>
                      </a:pPr>
                      <a:r>
                        <a:rPr lang="zh-TW" sz="1600" b="1" kern="100">
                          <a:latin typeface="微軟正黑體" pitchFamily="34" charset="-120"/>
                          <a:ea typeface="微軟正黑體" pitchFamily="34" charset="-120"/>
                          <a:cs typeface="Times New Roman"/>
                        </a:rPr>
                        <a:t>備　　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a:latin typeface="微軟正黑體" pitchFamily="34" charset="-120"/>
                          <a:ea typeface="微軟正黑體" pitchFamily="34" charset="-120"/>
                          <a:cs typeface="Times New Roman"/>
                        </a:rPr>
                        <a:t>ADC </a:t>
                      </a:r>
                      <a:r>
                        <a:rPr lang="zh-TW" sz="1600" b="1" kern="100" dirty="0">
                          <a:latin typeface="微軟正黑體" pitchFamily="34" charset="-120"/>
                          <a:ea typeface="微軟正黑體" pitchFamily="34" charset="-120"/>
                          <a:cs typeface="Times New Roman"/>
                        </a:rPr>
                        <a:t>轉換實驗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3808"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5813" y="3071813"/>
            <a:ext cx="5145087"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09" name="矩形 9"/>
          <p:cNvSpPr>
            <a:spLocks noChangeArrowheads="1"/>
          </p:cNvSpPr>
          <p:nvPr/>
        </p:nvSpPr>
        <p:spPr bwMode="auto">
          <a:xfrm>
            <a:off x="785813" y="5286375"/>
            <a:ext cx="7215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光電晶體是將半導體對光的反應特性與電晶體的放大作用整合成一體的元件，其放大方式與一般電晶體相似。</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bwMode="auto">
          <a:xfrm>
            <a:off x="1357313" y="404813"/>
            <a:ext cx="6429375" cy="839787"/>
          </a:xfrm>
          <a:prstGeom prst="rect">
            <a:avLst/>
          </a:prstGeom>
          <a:noFill/>
          <a:ln w="9525">
            <a:noFill/>
            <a:miter lim="800000"/>
            <a:headEnd/>
            <a:tailEnd/>
          </a:ln>
        </p:spPr>
        <p:txBody>
          <a:bodyPr anchor="b"/>
          <a:lstStyle/>
          <a:p>
            <a:pPr>
              <a:defRPr/>
            </a:pPr>
            <a:r>
              <a:rPr lang="zh-TW" altLang="en-US" sz="4400" b="1" kern="0" dirty="0">
                <a:solidFill>
                  <a:schemeClr val="tx2"/>
                </a:solidFill>
                <a:latin typeface="微軟正黑體" pitchFamily="34" charset="-120"/>
                <a:ea typeface="微軟正黑體" pitchFamily="34" charset="-120"/>
              </a:rPr>
              <a:t>模組三軸位移加速度偵測</a:t>
            </a:r>
            <a:endParaRPr lang="zh-TW" altLang="en-US" sz="4400" b="1" kern="0" dirty="0">
              <a:solidFill>
                <a:schemeClr val="tx2"/>
              </a:solidFill>
              <a:latin typeface="微軟正黑體" pitchFamily="34" charset="-120"/>
              <a:ea typeface="微軟正黑體" pitchFamily="34" charset="-120"/>
              <a:cs typeface="+mj-cs"/>
            </a:endParaRPr>
          </a:p>
        </p:txBody>
      </p:sp>
      <p:sp>
        <p:nvSpPr>
          <p:cNvPr id="34819"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a:latin typeface="微軟正黑體" pitchFamily="34" charset="-120"/>
                <a:ea typeface="微軟正黑體" pitchFamily="34" charset="-120"/>
              </a:rPr>
              <a:t>IC </a:t>
            </a:r>
            <a:r>
              <a:rPr lang="zh-TW" altLang="en-US">
                <a:latin typeface="微軟正黑體" pitchFamily="34" charset="-120"/>
                <a:ea typeface="微軟正黑體" pitchFamily="34" charset="-120"/>
              </a:rPr>
              <a:t>型號 </a:t>
            </a:r>
            <a:r>
              <a:rPr lang="en-US" altLang="zh-TW">
                <a:latin typeface="微軟正黑體" pitchFamily="34" charset="-120"/>
                <a:ea typeface="微軟正黑體" pitchFamily="34" charset="-120"/>
              </a:rPr>
              <a:t>ADXL345</a:t>
            </a:r>
            <a:endParaRPr lang="zh-TW" altLang="zh-TW" b="1">
              <a:latin typeface="微軟正黑體" pitchFamily="34" charset="-120"/>
              <a:ea typeface="微軟正黑體" pitchFamily="34" charset="-120"/>
            </a:endParaRPr>
          </a:p>
        </p:txBody>
      </p:sp>
      <p:pic>
        <p:nvPicPr>
          <p:cNvPr id="3482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96063" y="2714625"/>
            <a:ext cx="119062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 name="表格 5"/>
          <p:cNvGraphicFramePr>
            <a:graphicFrameLocks noGrp="1"/>
          </p:cNvGraphicFramePr>
          <p:nvPr/>
        </p:nvGraphicFramePr>
        <p:xfrm>
          <a:off x="1357313" y="2000250"/>
          <a:ext cx="5692775" cy="487680"/>
        </p:xfrm>
        <a:graphic>
          <a:graphicData uri="http://schemas.openxmlformats.org/drawingml/2006/table">
            <a:tbl>
              <a:tblPr/>
              <a:tblGrid>
                <a:gridCol w="1357473"/>
                <a:gridCol w="4335302"/>
              </a:tblGrid>
              <a:tr h="243682">
                <a:tc>
                  <a:txBody>
                    <a:bodyPr/>
                    <a:lstStyle/>
                    <a:p>
                      <a:pPr algn="ctr">
                        <a:spcAft>
                          <a:spcPts val="0"/>
                        </a:spcAft>
                      </a:pPr>
                      <a:r>
                        <a:rPr lang="zh-TW" sz="1600" b="1" kern="100">
                          <a:latin typeface="微軟正黑體" pitchFamily="34" charset="-120"/>
                          <a:ea typeface="微軟正黑體" pitchFamily="34" charset="-120"/>
                          <a:cs typeface="Times New Roman"/>
                        </a:rPr>
                        <a:t>功能描述</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zh-TW" sz="1600" b="1" kern="100">
                          <a:latin typeface="微軟正黑體" pitchFamily="34" charset="-120"/>
                          <a:ea typeface="微軟正黑體" pitchFamily="34" charset="-120"/>
                          <a:cs typeface="Times New Roman"/>
                        </a:rPr>
                        <a:t>三軸位移加速度偵測</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682">
                <a:tc>
                  <a:txBody>
                    <a:bodyPr/>
                    <a:lstStyle/>
                    <a:p>
                      <a:pPr algn="ctr">
                        <a:spcAft>
                          <a:spcPts val="0"/>
                        </a:spcAft>
                      </a:pPr>
                      <a:r>
                        <a:rPr lang="zh-TW" sz="1600" b="1" kern="100">
                          <a:latin typeface="微軟正黑體" pitchFamily="34" charset="-120"/>
                          <a:ea typeface="微軟正黑體" pitchFamily="34" charset="-120"/>
                          <a:cs typeface="Times New Roman"/>
                        </a:rPr>
                        <a:t>備　　註</a:t>
                      </a: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600" b="1" kern="100" dirty="0" smtClean="0">
                          <a:latin typeface="微軟正黑體" pitchFamily="34" charset="-120"/>
                          <a:ea typeface="微軟正黑體" pitchFamily="34" charset="-120"/>
                          <a:cs typeface="Times New Roman"/>
                        </a:rPr>
                        <a:t>SPI</a:t>
                      </a:r>
                      <a:r>
                        <a:rPr lang="zh-TW" altLang="en-US" sz="1600" b="1" kern="100" dirty="0" smtClean="0">
                          <a:latin typeface="微軟正黑體" pitchFamily="34" charset="-120"/>
                          <a:ea typeface="微軟正黑體" pitchFamily="34" charset="-120"/>
                          <a:cs typeface="Times New Roman"/>
                        </a:rPr>
                        <a:t>介面</a:t>
                      </a:r>
                      <a:endParaRPr lang="zh-TW" sz="1600" b="1" kern="100" dirty="0">
                        <a:latin typeface="微軟正黑體" pitchFamily="34" charset="-120"/>
                        <a:ea typeface="微軟正黑體" pitchFamily="34" charset="-120"/>
                        <a:cs typeface="Times New Roman"/>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32"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85875" y="2643188"/>
            <a:ext cx="4643438" cy="160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3"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29125" y="4286250"/>
            <a:ext cx="4379913"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34" name="矩形 8"/>
          <p:cNvSpPr>
            <a:spLocks noChangeArrowheads="1"/>
          </p:cNvSpPr>
          <p:nvPr/>
        </p:nvSpPr>
        <p:spPr bwMode="auto">
          <a:xfrm>
            <a:off x="571500" y="4351338"/>
            <a:ext cx="3929063" cy="229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sz="1100" b="1">
                <a:latin typeface="微軟正黑體" pitchFamily="34" charset="-120"/>
                <a:ea typeface="微軟正黑體" pitchFamily="34" charset="-120"/>
              </a:rPr>
              <a:t>產品特性：</a:t>
            </a:r>
          </a:p>
          <a:p>
            <a:r>
              <a:rPr lang="zh-TW" altLang="en-US" sz="1100" b="1">
                <a:latin typeface="微軟正黑體" pitchFamily="34" charset="-120"/>
                <a:ea typeface="微軟正黑體" pitchFamily="34" charset="-120"/>
              </a:rPr>
              <a:t>    *  </a:t>
            </a:r>
            <a:r>
              <a:rPr lang="en-US" altLang="zh-TW" sz="1100" b="1">
                <a:latin typeface="微軟正黑體" pitchFamily="34" charset="-120"/>
                <a:ea typeface="微軟正黑體" pitchFamily="34" charset="-120"/>
              </a:rPr>
              <a:t>Ultra low power : 25 to 130uA </a:t>
            </a:r>
          </a:p>
          <a:p>
            <a:r>
              <a:rPr lang="en-US" altLang="zh-TW" sz="1100" b="1">
                <a:latin typeface="微軟正黑體" pitchFamily="34" charset="-120"/>
                <a:ea typeface="微軟正黑體" pitchFamily="34" charset="-120"/>
              </a:rPr>
              <a:t>    *  13bits ADC resolution at ±16g </a:t>
            </a:r>
          </a:p>
          <a:p>
            <a:r>
              <a:rPr lang="en-US" altLang="zh-TW" sz="1100" b="1">
                <a:latin typeface="微軟正黑體" pitchFamily="34" charset="-120"/>
                <a:ea typeface="微軟正黑體" pitchFamily="34" charset="-120"/>
              </a:rPr>
              <a:t>    *  4mg/LSB sensitivity in all g ranges </a:t>
            </a:r>
          </a:p>
          <a:p>
            <a:r>
              <a:rPr lang="en-US" altLang="zh-TW" sz="1100" b="1">
                <a:latin typeface="微軟正黑體" pitchFamily="34" charset="-120"/>
                <a:ea typeface="微軟正黑體" pitchFamily="34" charset="-120"/>
              </a:rPr>
              <a:t>    *  Free-Fall detection </a:t>
            </a:r>
          </a:p>
          <a:p>
            <a:r>
              <a:rPr lang="en-US" altLang="zh-TW" sz="1100" b="1">
                <a:latin typeface="微軟正黑體" pitchFamily="34" charset="-120"/>
                <a:ea typeface="微軟正黑體" pitchFamily="34" charset="-120"/>
              </a:rPr>
              <a:t>    *  Operating Temperature Range : -40℃ to +85℃ </a:t>
            </a:r>
          </a:p>
          <a:p>
            <a:r>
              <a:rPr lang="en-US" altLang="zh-TW" sz="1100" b="1">
                <a:latin typeface="微軟正黑體" pitchFamily="34" charset="-120"/>
                <a:ea typeface="微軟正黑體" pitchFamily="34" charset="-120"/>
              </a:rPr>
              <a:t>    *  3 mm × 5 mm × 1 mm LFCSP package </a:t>
            </a:r>
          </a:p>
          <a:p>
            <a:endParaRPr lang="en-US" altLang="zh-TW" sz="1100" b="1">
              <a:latin typeface="微軟正黑體" pitchFamily="34" charset="-120"/>
              <a:ea typeface="微軟正黑體" pitchFamily="34" charset="-120"/>
            </a:endParaRPr>
          </a:p>
          <a:p>
            <a:r>
              <a:rPr lang="zh-TW" altLang="en-US" sz="1100" b="1">
                <a:latin typeface="微軟正黑體" pitchFamily="34" charset="-120"/>
                <a:ea typeface="微軟正黑體" pitchFamily="34" charset="-120"/>
              </a:rPr>
              <a:t>產品應用： </a:t>
            </a:r>
          </a:p>
          <a:p>
            <a:r>
              <a:rPr lang="zh-TW" altLang="en-US" sz="1100" b="1">
                <a:latin typeface="微軟正黑體" pitchFamily="34" charset="-120"/>
                <a:ea typeface="微軟正黑體" pitchFamily="34" charset="-120"/>
              </a:rPr>
              <a:t>    * 可攜式影像產品 </a:t>
            </a:r>
          </a:p>
          <a:p>
            <a:r>
              <a:rPr lang="zh-TW" altLang="en-US" sz="1100" b="1">
                <a:latin typeface="微軟正黑體" pitchFamily="34" charset="-120"/>
                <a:ea typeface="微軟正黑體" pitchFamily="34" charset="-120"/>
              </a:rPr>
              <a:t>    *  手機 </a:t>
            </a:r>
          </a:p>
          <a:p>
            <a:r>
              <a:rPr lang="zh-TW" altLang="en-US" sz="1100" b="1">
                <a:latin typeface="微軟正黑體" pitchFamily="34" charset="-120"/>
                <a:ea typeface="微軟正黑體" pitchFamily="34" charset="-120"/>
              </a:rPr>
              <a:t>    *  </a:t>
            </a:r>
            <a:r>
              <a:rPr lang="en-US" altLang="zh-TW" sz="1100" b="1">
                <a:latin typeface="微軟正黑體" pitchFamily="34" charset="-120"/>
                <a:ea typeface="微軟正黑體" pitchFamily="34" charset="-120"/>
              </a:rPr>
              <a:t>PMP </a:t>
            </a:r>
          </a:p>
          <a:p>
            <a:r>
              <a:rPr lang="en-US" altLang="zh-TW" sz="1100" b="1">
                <a:latin typeface="微軟正黑體" pitchFamily="34" charset="-120"/>
                <a:ea typeface="微軟正黑體" pitchFamily="34" charset="-120"/>
              </a:rPr>
              <a:t>    *  </a:t>
            </a:r>
            <a:r>
              <a:rPr lang="zh-TW" altLang="en-US" sz="1100" b="1">
                <a:latin typeface="微軟正黑體" pitchFamily="34" charset="-120"/>
                <a:ea typeface="微軟正黑體" pitchFamily="34" charset="-120"/>
              </a:rPr>
              <a:t>數位相機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357313" y="404813"/>
            <a:ext cx="7358062" cy="839787"/>
          </a:xfrm>
        </p:spPr>
        <p:txBody>
          <a:bodyPr/>
          <a:lstStyle/>
          <a:p>
            <a:pPr eaLnBrk="1" hangingPunct="1"/>
            <a:r>
              <a:rPr lang="zh-TW" altLang="en-US" b="1" smtClean="0">
                <a:latin typeface="微軟正黑體" pitchFamily="34" charset="-120"/>
                <a:ea typeface="微軟正黑體" pitchFamily="34" charset="-120"/>
              </a:rPr>
              <a:t>教學實驗平台模組進階款</a:t>
            </a:r>
          </a:p>
        </p:txBody>
      </p:sp>
      <p:sp>
        <p:nvSpPr>
          <p:cNvPr id="3584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多達</a:t>
            </a:r>
            <a:r>
              <a:rPr lang="en-US" altLang="zh-TW" b="1">
                <a:latin typeface="微軟正黑體" pitchFamily="34" charset="-120"/>
                <a:ea typeface="微軟正黑體" pitchFamily="34" charset="-120"/>
              </a:rPr>
              <a:t>20</a:t>
            </a:r>
            <a:r>
              <a:rPr lang="zh-TW" altLang="en-US" b="1">
                <a:latin typeface="微軟正黑體" pitchFamily="34" charset="-120"/>
                <a:ea typeface="微軟正黑體" pitchFamily="34" charset="-120"/>
              </a:rPr>
              <a:t>種以上感測器與驅動裝置</a:t>
            </a:r>
          </a:p>
        </p:txBody>
      </p:sp>
      <p:sp>
        <p:nvSpPr>
          <p:cNvPr id="35844" name="內容版面配置區 6"/>
          <p:cNvSpPr>
            <a:spLocks noGrp="1"/>
          </p:cNvSpPr>
          <p:nvPr>
            <p:ph idx="1"/>
          </p:nvPr>
        </p:nvSpPr>
        <p:spPr>
          <a:xfrm>
            <a:off x="642938" y="2071688"/>
            <a:ext cx="6786562" cy="3143250"/>
          </a:xfrm>
        </p:spPr>
        <p:txBody>
          <a:bodyPr/>
          <a:lstStyle/>
          <a:p>
            <a:r>
              <a:rPr lang="zh-TW" altLang="en-US" sz="2400" b="1" smtClean="0">
                <a:latin typeface="微軟正黑體" pitchFamily="34" charset="-120"/>
                <a:ea typeface="微軟正黑體" pitchFamily="34" charset="-120"/>
              </a:rPr>
              <a:t>全彩</a:t>
            </a:r>
            <a:r>
              <a:rPr lang="en-US" altLang="zh-TW" sz="2400" b="1" smtClean="0">
                <a:latin typeface="微軟正黑體" pitchFamily="34" charset="-120"/>
                <a:ea typeface="微軟正黑體" pitchFamily="34" charset="-120"/>
              </a:rPr>
              <a:t>LED</a:t>
            </a:r>
            <a:r>
              <a:rPr lang="zh-TW" altLang="en-US" sz="2400" b="1" smtClean="0">
                <a:latin typeface="微軟正黑體" pitchFamily="34" charset="-120"/>
                <a:ea typeface="微軟正黑體" pitchFamily="34" charset="-120"/>
              </a:rPr>
              <a:t>調光</a:t>
            </a:r>
            <a:r>
              <a:rPr lang="en-US" altLang="zh-TW" sz="2400" b="1" smtClean="0">
                <a:latin typeface="微軟正黑體" pitchFamily="34" charset="-120"/>
                <a:ea typeface="微軟正黑體" pitchFamily="34" charset="-120"/>
              </a:rPr>
              <a:t>(PWM)</a:t>
            </a:r>
            <a:r>
              <a:rPr lang="zh-TW" altLang="en-US" sz="2400" b="1" smtClean="0">
                <a:latin typeface="微軟正黑體" pitchFamily="34" charset="-120"/>
                <a:ea typeface="微軟正黑體" pitchFamily="34" charset="-120"/>
              </a:rPr>
              <a:t>、</a:t>
            </a:r>
            <a:r>
              <a:rPr lang="en-US" altLang="zh-TW" sz="2400" b="1" smtClean="0">
                <a:latin typeface="微軟正黑體" pitchFamily="34" charset="-120"/>
                <a:ea typeface="微軟正黑體" pitchFamily="34" charset="-120"/>
              </a:rPr>
              <a:t>RTC</a:t>
            </a:r>
            <a:r>
              <a:rPr lang="zh-TW" altLang="en-US" sz="2400" b="1" smtClean="0">
                <a:latin typeface="微軟正黑體" pitchFamily="34" charset="-120"/>
                <a:ea typeface="微軟正黑體" pitchFamily="34" charset="-120"/>
              </a:rPr>
              <a:t>時鐘</a:t>
            </a:r>
            <a:r>
              <a:rPr lang="en-US" altLang="zh-TW" sz="2400" b="1" smtClean="0">
                <a:latin typeface="微軟正黑體" pitchFamily="34" charset="-120"/>
                <a:ea typeface="微軟正黑體" pitchFamily="34" charset="-120"/>
              </a:rPr>
              <a:t>(I2C)</a:t>
            </a:r>
          </a:p>
          <a:p>
            <a:r>
              <a:rPr lang="zh-TW" altLang="en-US" sz="2400" b="1" smtClean="0">
                <a:latin typeface="微軟正黑體" pitchFamily="34" charset="-120"/>
                <a:ea typeface="微軟正黑體" pitchFamily="34" charset="-120"/>
              </a:rPr>
              <a:t>串列記憶體</a:t>
            </a:r>
            <a:r>
              <a:rPr lang="en-US" altLang="zh-TW" sz="2400" b="1" smtClean="0">
                <a:latin typeface="微軟正黑體" pitchFamily="34" charset="-120"/>
                <a:ea typeface="微軟正黑體" pitchFamily="34" charset="-120"/>
              </a:rPr>
              <a:t>(SPI)</a:t>
            </a:r>
            <a:r>
              <a:rPr lang="zh-TW" altLang="en-US" sz="2400" b="1" smtClean="0">
                <a:latin typeface="微軟正黑體" pitchFamily="34" charset="-120"/>
                <a:ea typeface="微軟正黑體" pitchFamily="34" charset="-120"/>
              </a:rPr>
              <a:t>、紅外線接收模組</a:t>
            </a:r>
            <a:r>
              <a:rPr lang="en-US" altLang="zh-TW" sz="2400" b="1" smtClean="0">
                <a:latin typeface="微軟正黑體" pitchFamily="34" charset="-120"/>
                <a:ea typeface="微軟正黑體" pitchFamily="34" charset="-120"/>
              </a:rPr>
              <a:t>(DI)</a:t>
            </a:r>
          </a:p>
          <a:p>
            <a:r>
              <a:rPr lang="zh-TW" altLang="en-US" sz="2400" b="1" smtClean="0">
                <a:latin typeface="微軟正黑體" pitchFamily="34" charset="-120"/>
                <a:ea typeface="微軟正黑體" pitchFamily="34" charset="-120"/>
              </a:rPr>
              <a:t>溫濕度偵測</a:t>
            </a:r>
            <a:r>
              <a:rPr lang="en-US" altLang="zh-TW" sz="2400" b="1" smtClean="0">
                <a:latin typeface="微軟正黑體" pitchFamily="34" charset="-120"/>
                <a:ea typeface="微軟正黑體" pitchFamily="34" charset="-120"/>
              </a:rPr>
              <a:t>(I2C)</a:t>
            </a:r>
            <a:r>
              <a:rPr lang="zh-TW" altLang="en-US" sz="2400" b="1" smtClean="0">
                <a:latin typeface="微軟正黑體" pitchFamily="34" charset="-120"/>
                <a:ea typeface="微軟正黑體" pitchFamily="34" charset="-120"/>
              </a:rPr>
              <a:t>、全方向震動偵測</a:t>
            </a:r>
            <a:r>
              <a:rPr lang="en-US" altLang="zh-TW" sz="2400" b="1" smtClean="0">
                <a:latin typeface="微軟正黑體" pitchFamily="34" charset="-120"/>
                <a:ea typeface="微軟正黑體" pitchFamily="34" charset="-120"/>
              </a:rPr>
              <a:t>(INT)</a:t>
            </a:r>
          </a:p>
          <a:p>
            <a:r>
              <a:rPr lang="en-US" altLang="zh-TW" sz="2400" b="1" smtClean="0">
                <a:latin typeface="微軟正黑體" pitchFamily="34" charset="-120"/>
                <a:ea typeface="微軟正黑體" pitchFamily="34" charset="-120"/>
              </a:rPr>
              <a:t>RFID</a:t>
            </a:r>
            <a:r>
              <a:rPr lang="zh-TW" altLang="en-US" sz="2400" b="1" smtClean="0">
                <a:latin typeface="微軟正黑體" pitchFamily="34" charset="-120"/>
                <a:ea typeface="微軟正黑體" pitchFamily="34" charset="-120"/>
              </a:rPr>
              <a:t>讀卡模組</a:t>
            </a:r>
            <a:r>
              <a:rPr lang="en-US" altLang="zh-TW" sz="2400" b="1" smtClean="0">
                <a:latin typeface="微軟正黑體" pitchFamily="34" charset="-120"/>
                <a:ea typeface="微軟正黑體" pitchFamily="34" charset="-120"/>
              </a:rPr>
              <a:t>(DI)</a:t>
            </a:r>
            <a:r>
              <a:rPr lang="zh-TW" altLang="en-US" sz="2400" b="1" smtClean="0">
                <a:latin typeface="微軟正黑體" pitchFamily="34" charset="-120"/>
                <a:ea typeface="微軟正黑體" pitchFamily="34" charset="-120"/>
              </a:rPr>
              <a:t>、角速度偵測陀螺儀</a:t>
            </a:r>
            <a:r>
              <a:rPr lang="en-US" altLang="zh-TW" sz="2400" b="1" smtClean="0">
                <a:latin typeface="微軟正黑體" pitchFamily="34" charset="-120"/>
                <a:ea typeface="微軟正黑體" pitchFamily="34" charset="-120"/>
              </a:rPr>
              <a:t>(SPI)</a:t>
            </a:r>
          </a:p>
          <a:p>
            <a:r>
              <a:rPr lang="zh-TW" altLang="en-US" sz="2400" b="1" smtClean="0">
                <a:latin typeface="微軟正黑體" pitchFamily="34" charset="-120"/>
                <a:ea typeface="微軟正黑體" pitchFamily="34" charset="-120"/>
              </a:rPr>
              <a:t>電壓輸出</a:t>
            </a:r>
            <a:r>
              <a:rPr lang="en-US" altLang="zh-TW" sz="2400" b="1" smtClean="0">
                <a:latin typeface="微軟正黑體" pitchFamily="34" charset="-120"/>
                <a:ea typeface="微軟正黑體" pitchFamily="34" charset="-120"/>
              </a:rPr>
              <a:t>D/A(SPI)</a:t>
            </a:r>
            <a:r>
              <a:rPr lang="zh-TW" altLang="en-US" sz="2400" b="1" smtClean="0">
                <a:latin typeface="微軟正黑體" pitchFamily="34" charset="-120"/>
                <a:ea typeface="微軟正黑體" pitchFamily="34" charset="-120"/>
              </a:rPr>
              <a:t>、霍爾元件電流偵測</a:t>
            </a:r>
            <a:r>
              <a:rPr lang="en-US" altLang="zh-TW" sz="2400" b="1" smtClean="0">
                <a:latin typeface="微軟正黑體" pitchFamily="34" charset="-120"/>
                <a:ea typeface="微軟正黑體" pitchFamily="34" charset="-120"/>
              </a:rPr>
              <a:t>(A/D)</a:t>
            </a:r>
          </a:p>
          <a:p>
            <a:r>
              <a:rPr lang="zh-TW" altLang="en-US" sz="2400" b="1" smtClean="0">
                <a:latin typeface="微軟正黑體" pitchFamily="34" charset="-120"/>
                <a:ea typeface="微軟正黑體" pitchFamily="34" charset="-120"/>
              </a:rPr>
              <a:t>馬達控制</a:t>
            </a:r>
            <a:r>
              <a:rPr lang="en-US" altLang="zh-TW" sz="2400" b="1" smtClean="0">
                <a:latin typeface="微軟正黑體" pitchFamily="34" charset="-120"/>
                <a:ea typeface="微軟正黑體" pitchFamily="34" charset="-120"/>
              </a:rPr>
              <a:t>(PWM)</a:t>
            </a:r>
            <a:r>
              <a:rPr lang="zh-TW" altLang="en-US" sz="2400" b="1" smtClean="0">
                <a:latin typeface="微軟正黑體" pitchFamily="34" charset="-120"/>
                <a:ea typeface="微軟正黑體" pitchFamily="34" charset="-120"/>
              </a:rPr>
              <a:t>、麥克風輸入</a:t>
            </a:r>
            <a:r>
              <a:rPr lang="en-US" altLang="zh-TW" sz="2400" b="1" smtClean="0">
                <a:latin typeface="微軟正黑體" pitchFamily="34" charset="-120"/>
                <a:ea typeface="微軟正黑體" pitchFamily="34" charset="-120"/>
              </a:rPr>
              <a:t>(A/D)</a:t>
            </a:r>
          </a:p>
          <a:p>
            <a:r>
              <a:rPr lang="zh-TW" altLang="en-US" sz="2400" b="1" smtClean="0">
                <a:latin typeface="微軟正黑體" pitchFamily="34" charset="-120"/>
                <a:ea typeface="微軟正黑體" pitchFamily="34" charset="-120"/>
              </a:rPr>
              <a:t>超音波收發</a:t>
            </a:r>
            <a:r>
              <a:rPr lang="en-US" altLang="zh-TW" sz="2400" b="1" smtClean="0">
                <a:latin typeface="微軟正黑體" pitchFamily="34" charset="-120"/>
                <a:ea typeface="微軟正黑體" pitchFamily="34" charset="-120"/>
              </a:rPr>
              <a:t>(DI/Timer)</a:t>
            </a:r>
            <a:r>
              <a:rPr lang="zh-TW" altLang="en-US" sz="2400" b="1" smtClean="0">
                <a:latin typeface="微軟正黑體" pitchFamily="34" charset="-120"/>
                <a:ea typeface="微軟正黑體" pitchFamily="34" charset="-120"/>
              </a:rPr>
              <a:t> 、光遮斷偵測</a:t>
            </a:r>
            <a:r>
              <a:rPr lang="en-US" altLang="zh-TW" sz="2400" b="1" smtClean="0">
                <a:latin typeface="微軟正黑體" pitchFamily="34" charset="-120"/>
                <a:ea typeface="微軟正黑體" pitchFamily="34" charset="-120"/>
              </a:rPr>
              <a:t>(DI/DO)</a:t>
            </a:r>
          </a:p>
          <a:p>
            <a:r>
              <a:rPr lang="zh-TW" altLang="en-US" sz="2400" b="1" smtClean="0">
                <a:latin typeface="微軟正黑體" pitchFamily="34" charset="-120"/>
                <a:ea typeface="微軟正黑體" pitchFamily="34" charset="-120"/>
              </a:rPr>
              <a:t>紅外線人體溫度偵測</a:t>
            </a:r>
            <a:r>
              <a:rPr lang="en-US" altLang="zh-TW" sz="2400" b="1" smtClean="0">
                <a:latin typeface="微軟正黑體" pitchFamily="34" charset="-120"/>
                <a:ea typeface="微軟正黑體" pitchFamily="34" charset="-120"/>
              </a:rPr>
              <a:t>(I2C)</a:t>
            </a:r>
            <a:endParaRPr lang="zh-TW" altLang="en-US" sz="2400" b="1" smtClean="0">
              <a:latin typeface="微軟正黑體" pitchFamily="34" charset="-120"/>
              <a:ea typeface="微軟正黑體" pitchFamily="34" charset="-120"/>
            </a:endParaRPr>
          </a:p>
          <a:p>
            <a:endParaRPr lang="zh-TW" altLang="en-US" sz="2400" b="1" smtClean="0">
              <a:latin typeface="微軟正黑體" pitchFamily="34" charset="-120"/>
              <a:ea typeface="微軟正黑體" pitchFamily="34" charset="-120"/>
            </a:endParaRPr>
          </a:p>
        </p:txBody>
      </p:sp>
      <p:pic>
        <p:nvPicPr>
          <p:cNvPr id="35845" name="Picture 2" descr="\\sy-ss\Catalog\產品圖\RFID\RFID(300dpi)\ZigBee(300)\M110-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86125" y="5895975"/>
            <a:ext cx="993775" cy="67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6" name="Picture 3" descr="\\sy-ss\Catalog\產品圖\RFID\RFID(300dpi)\ZigBee(300)\M100-1.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03763" y="5570538"/>
            <a:ext cx="10858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7" name="Picture 4" descr="\\sy-ss\Catalog\產品圖\RFID\RFID(300dpi)\ZigBee(300)\M130-3.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00250" y="6010275"/>
            <a:ext cx="719138" cy="49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8" name="Picture 8" descr="\\sy-ss\Catalog\產品圖\RFID\RFID(300dpi)\ZigBee(300)\M290-6.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42938" y="5691188"/>
            <a:ext cx="777875" cy="88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9" name="Picture 9" descr="\\sy-ss\Catalog\產品圖\RFID\RFID(300dpi)\ZigBee(300)\M200-2.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775325" y="5235575"/>
            <a:ext cx="1368425"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50" name="Picture 11" descr="\\sy-ss\Catalog\產品圖\RFID\RFID(300dpi)\ZigBee(300)\M260-4.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215188" y="5170488"/>
            <a:ext cx="1438275" cy="140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開發環境</a:t>
            </a:r>
          </a:p>
        </p:txBody>
      </p:sp>
      <p:sp>
        <p:nvSpPr>
          <p:cNvPr id="3686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線上</a:t>
            </a:r>
            <a:r>
              <a:rPr lang="en-US" altLang="zh-TW" b="1">
                <a:latin typeface="微軟正黑體" pitchFamily="34" charset="-120"/>
                <a:ea typeface="微軟正黑體" pitchFamily="34" charset="-120"/>
              </a:rPr>
              <a:t>USB</a:t>
            </a:r>
            <a:r>
              <a:rPr lang="zh-TW" altLang="en-US" b="1">
                <a:latin typeface="微軟正黑體" pitchFamily="34" charset="-120"/>
                <a:ea typeface="微軟正黑體" pitchFamily="34" charset="-120"/>
              </a:rPr>
              <a:t>除錯、調試、模擬、燒錄，功能使用</a:t>
            </a:r>
            <a:r>
              <a:rPr lang="en-US" altLang="zh-TW" b="1">
                <a:latin typeface="微軟正黑體" pitchFamily="34" charset="-120"/>
                <a:ea typeface="微軟正黑體" pitchFamily="34" charset="-120"/>
              </a:rPr>
              <a:t>IAR</a:t>
            </a:r>
            <a:r>
              <a:rPr lang="zh-TW" altLang="en-US" b="1">
                <a:latin typeface="微軟正黑體" pitchFamily="34" charset="-120"/>
                <a:ea typeface="微軟正黑體" pitchFamily="34" charset="-120"/>
              </a:rPr>
              <a:t> </a:t>
            </a:r>
            <a:r>
              <a:rPr lang="en-US" altLang="zh-TW" b="1">
                <a:latin typeface="微軟正黑體" pitchFamily="34" charset="-120"/>
                <a:ea typeface="微軟正黑體" pitchFamily="34" charset="-120"/>
              </a:rPr>
              <a:t>EW8051</a:t>
            </a:r>
            <a:endParaRPr lang="zh-TW" altLang="en-US" b="1">
              <a:latin typeface="微軟正黑體" pitchFamily="34" charset="-120"/>
              <a:ea typeface="微軟正黑體" pitchFamily="34" charset="-120"/>
            </a:endParaRPr>
          </a:p>
        </p:txBody>
      </p:sp>
      <p:pic>
        <p:nvPicPr>
          <p:cNvPr id="36868"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1285875" y="1857375"/>
            <a:ext cx="6896100" cy="4776788"/>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燒錄軟體</a:t>
            </a:r>
          </a:p>
        </p:txBody>
      </p:sp>
      <p:sp>
        <p:nvSpPr>
          <p:cNvPr id="3789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可同時支援多個裝置</a:t>
            </a:r>
          </a:p>
        </p:txBody>
      </p:sp>
      <p:pic>
        <p:nvPicPr>
          <p:cNvPr id="37892"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1106488" y="1928813"/>
            <a:ext cx="6180137" cy="4357687"/>
          </a:xfrm>
          <a:noFill/>
        </p:spPr>
      </p:pic>
      <p:pic>
        <p:nvPicPr>
          <p:cNvPr id="37893" name="Picture 7" descr="\\sy-ss\Catalog\產品圖\RFID\ZigBee(300)\Zigbee-E-3.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143750" y="1458913"/>
            <a:ext cx="1771650" cy="4827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工具軟體</a:t>
            </a:r>
          </a:p>
        </p:txBody>
      </p:sp>
      <p:sp>
        <p:nvSpPr>
          <p:cNvPr id="3891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設定</a:t>
            </a:r>
            <a:r>
              <a:rPr lang="en-US" altLang="zh-TW" b="1">
                <a:latin typeface="微軟正黑體" pitchFamily="34" charset="-120"/>
                <a:ea typeface="微軟正黑體" pitchFamily="34" charset="-120"/>
              </a:rPr>
              <a:t>ETHERNET</a:t>
            </a:r>
            <a:r>
              <a:rPr lang="zh-TW" altLang="en-US" b="1">
                <a:latin typeface="微軟正黑體" pitchFamily="34" charset="-120"/>
                <a:ea typeface="微軟正黑體" pitchFamily="34" charset="-120"/>
              </a:rPr>
              <a:t>網路參數與開發板韌體更新</a:t>
            </a:r>
          </a:p>
        </p:txBody>
      </p:sp>
      <p:pic>
        <p:nvPicPr>
          <p:cNvPr id="38916" name="Picture 3"/>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285750" y="2214563"/>
            <a:ext cx="5067300" cy="4071937"/>
          </a:xfrm>
          <a:noFill/>
        </p:spPr>
      </p:pic>
      <p:pic>
        <p:nvPicPr>
          <p:cNvPr id="38917" name="Picture 6" descr="\\sy-ss\Catalog\產品圖\RFID\ZigBee(300)\Zigbee-AA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72125" y="1885950"/>
            <a:ext cx="3214688" cy="4829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CC2530</a:t>
            </a:r>
            <a:r>
              <a:rPr lang="zh-TW" altLang="en-US" b="1" smtClean="0">
                <a:latin typeface="微軟正黑體" pitchFamily="34" charset="-120"/>
                <a:ea typeface="微軟正黑體" pitchFamily="34" charset="-120"/>
              </a:rPr>
              <a:t>通訊測試軟體</a:t>
            </a:r>
          </a:p>
        </p:txBody>
      </p:sp>
      <p:sp>
        <p:nvSpPr>
          <p:cNvPr id="39939"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a:t>
            </a:r>
            <a:r>
              <a:rPr lang="en-US" altLang="zh-TW" b="1">
                <a:latin typeface="微軟正黑體" pitchFamily="34" charset="-120"/>
                <a:ea typeface="微軟正黑體" pitchFamily="34" charset="-120"/>
              </a:rPr>
              <a:t>ETHERNET</a:t>
            </a:r>
            <a:r>
              <a:rPr lang="zh-TW" altLang="en-US" b="1">
                <a:latin typeface="微軟正黑體" pitchFamily="34" charset="-120"/>
                <a:ea typeface="微軟正黑體" pitchFamily="34" charset="-120"/>
              </a:rPr>
              <a:t>網路通訊測試、</a:t>
            </a:r>
            <a:r>
              <a:rPr lang="en-US" altLang="zh-TW" b="1">
                <a:latin typeface="微軟正黑體" pitchFamily="34" charset="-120"/>
                <a:ea typeface="微軟正黑體" pitchFamily="34" charset="-120"/>
              </a:rPr>
              <a:t>RS232(USB)</a:t>
            </a:r>
            <a:r>
              <a:rPr lang="zh-TW" altLang="en-US" b="1">
                <a:latin typeface="微軟正黑體" pitchFamily="34" charset="-120"/>
                <a:ea typeface="微軟正黑體" pitchFamily="34" charset="-120"/>
              </a:rPr>
              <a:t>串口通訊測試</a:t>
            </a:r>
          </a:p>
        </p:txBody>
      </p:sp>
      <p:pic>
        <p:nvPicPr>
          <p:cNvPr id="39940" name="Picture 7"/>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5500688" y="2000250"/>
            <a:ext cx="3470275" cy="2857500"/>
          </a:xfrm>
          <a:noFill/>
        </p:spPr>
      </p:pic>
      <p:pic>
        <p:nvPicPr>
          <p:cNvPr id="39941"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1313" y="2143125"/>
            <a:ext cx="5016500" cy="450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2"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00625" y="4052888"/>
            <a:ext cx="3048000" cy="273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GUI </a:t>
            </a:r>
            <a:r>
              <a:rPr lang="zh-TW" altLang="en-US" b="1" smtClean="0">
                <a:latin typeface="微軟正黑體" pitchFamily="34" charset="-120"/>
                <a:ea typeface="微軟正黑體" pitchFamily="34" charset="-120"/>
              </a:rPr>
              <a:t>圖形顯示實驗板</a:t>
            </a:r>
          </a:p>
        </p:txBody>
      </p:sp>
      <p:sp>
        <p:nvSpPr>
          <p:cNvPr id="4096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提供</a:t>
            </a:r>
            <a:r>
              <a:rPr lang="en-US" altLang="zh-TW" b="1">
                <a:latin typeface="微軟正黑體" pitchFamily="34" charset="-120"/>
                <a:ea typeface="微軟正黑體" pitchFamily="34" charset="-120"/>
              </a:rPr>
              <a:t>GUI</a:t>
            </a:r>
            <a:r>
              <a:rPr lang="zh-TW" altLang="en-US" b="1">
                <a:latin typeface="微軟正黑體" pitchFamily="34" charset="-120"/>
                <a:ea typeface="微軟正黑體" pitchFamily="34" charset="-120"/>
              </a:rPr>
              <a:t>實驗、圖形顯示、文字顯示、中文顯示</a:t>
            </a:r>
          </a:p>
        </p:txBody>
      </p:sp>
      <p:pic>
        <p:nvPicPr>
          <p:cNvPr id="40964" name="Picture 6" descr="\\sy-ss\Catalog\產品圖\RFID\ZigBee(300)\981105\ZigBee-GUI-B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71750" y="1500188"/>
            <a:ext cx="6143625" cy="535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5"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5750" y="3071813"/>
            <a:ext cx="3557588" cy="273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6" name="內容版面配置區 6"/>
          <p:cNvSpPr>
            <a:spLocks noGrp="1"/>
          </p:cNvSpPr>
          <p:nvPr>
            <p:ph idx="1"/>
          </p:nvPr>
        </p:nvSpPr>
        <p:spPr>
          <a:xfrm>
            <a:off x="285750" y="2643188"/>
            <a:ext cx="3571875" cy="571500"/>
          </a:xfrm>
        </p:spPr>
        <p:txBody>
          <a:bodyPr/>
          <a:lstStyle/>
          <a:p>
            <a:pPr>
              <a:buFont typeface="Wingdings" pitchFamily="2" charset="2"/>
              <a:buNone/>
            </a:pPr>
            <a:r>
              <a:rPr lang="zh-TW" altLang="en-US" sz="2400" b="1" smtClean="0">
                <a:latin typeface="微軟正黑體" pitchFamily="34" charset="-120"/>
                <a:ea typeface="微軟正黑體" pitchFamily="34" charset="-120"/>
              </a:rPr>
              <a:t>提供圖形轉換</a:t>
            </a:r>
            <a:r>
              <a:rPr lang="en-US" altLang="zh-TW" sz="2400" b="1" smtClean="0">
                <a:latin typeface="微軟正黑體" pitchFamily="34" charset="-120"/>
                <a:ea typeface="微軟正黑體" pitchFamily="34" charset="-120"/>
              </a:rPr>
              <a:t>C</a:t>
            </a:r>
            <a:r>
              <a:rPr lang="zh-TW" altLang="en-US" sz="2400" b="1" smtClean="0">
                <a:latin typeface="微軟正黑體" pitchFamily="34" charset="-120"/>
                <a:ea typeface="微軟正黑體" pitchFamily="34" charset="-120"/>
              </a:rPr>
              <a:t>語言工具</a:t>
            </a:r>
            <a:endParaRPr lang="en-US" altLang="zh-TW" sz="2400" b="1" smtClean="0">
              <a:latin typeface="微軟正黑體" pitchFamily="34" charset="-120"/>
              <a:ea typeface="微軟正黑體" pitchFamily="34" charset="-120"/>
            </a:endParaRPr>
          </a:p>
        </p:txBody>
      </p:sp>
      <p:sp>
        <p:nvSpPr>
          <p:cNvPr id="40967" name="矩形 7"/>
          <p:cNvSpPr>
            <a:spLocks noChangeArrowheads="1"/>
          </p:cNvSpPr>
          <p:nvPr/>
        </p:nvSpPr>
        <p:spPr bwMode="auto">
          <a:xfrm>
            <a:off x="214313" y="5857875"/>
            <a:ext cx="4000500"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sz="700"/>
              <a:t>const Byte Image[1024]={</a:t>
            </a:r>
          </a:p>
          <a:p>
            <a:r>
              <a:rPr lang="en-US" altLang="zh-TW" sz="700"/>
              <a:t>    0xFF,0x01,0x01,0x01,0x01,0x01,0x01,0x01,0x01,0x01,0x01,0x01,0x01,0x81,0xC1,0x41,</a:t>
            </a:r>
          </a:p>
          <a:p>
            <a:r>
              <a:rPr lang="en-US" altLang="zh-TW" sz="700"/>
              <a:t>    0x41,0x41,0xC1,0x81,0x01,0x01,0xC1,0xC1,0x01,0x01,0x01,0x01,0xC1,0xC1,0x01,0x01,</a:t>
            </a:r>
          </a:p>
          <a:p>
            <a:r>
              <a:rPr lang="en-US" altLang="zh-TW" sz="700"/>
              <a:t>    0xC1,0xC1,0x01,0x01,0x01,0xF1,0x21,0x21,0x21,0xA1,0xA1,0xA1,0xA1,0xA1,0x21,0x21,</a:t>
            </a:r>
          </a:p>
          <a:p>
            <a:r>
              <a:rPr lang="en-US" altLang="zh-TW" sz="700"/>
              <a:t>    0x21,0xF1,0x21,0x01,0x21,0x21,0xE1,0x21,0x21,0xE1,0x31,0x21,0x01,0x01,0x81,0x41,</a:t>
            </a:r>
          </a:p>
          <a:p>
            <a:r>
              <a:rPr lang="en-US" altLang="zh-TW" sz="700"/>
              <a:t>    0x31,0x11,0x01,0x01,0x01,0xF1,0x51,0x51,0x51,0x51,0xF1,0x01,0x21,0x21,0xA1,0x61,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 </a:t>
            </a:r>
            <a:r>
              <a:rPr lang="zh-TW" altLang="en-US" b="1" smtClean="0">
                <a:latin typeface="微軟正黑體" pitchFamily="34" charset="-120"/>
                <a:ea typeface="微軟正黑體" pitchFamily="34" charset="-120"/>
              </a:rPr>
              <a:t>協定分析</a:t>
            </a:r>
          </a:p>
        </p:txBody>
      </p:sp>
      <p:sp>
        <p:nvSpPr>
          <p:cNvPr id="4198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a:t>
            </a:r>
            <a:r>
              <a:rPr lang="en-US" altLang="zh-TW" b="1">
                <a:latin typeface="微軟正黑體" pitchFamily="34" charset="-120"/>
                <a:ea typeface="微軟正黑體" pitchFamily="34" charset="-120"/>
              </a:rPr>
              <a:t>ZigBee 2004/2006/2007/Pro/RF4CE …..</a:t>
            </a:r>
            <a:endParaRPr lang="zh-TW" altLang="en-US" b="1">
              <a:latin typeface="微軟正黑體" pitchFamily="34" charset="-120"/>
              <a:ea typeface="微軟正黑體" pitchFamily="34" charset="-120"/>
            </a:endParaRP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8625" y="2143125"/>
            <a:ext cx="5857875" cy="437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9"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43563" y="4214813"/>
            <a:ext cx="3344862"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0" name="Picture 2" descr="\\sy-ss\Catalog\產品圖\RFID\ZigBee(300)\981105\ZigBee-PS1-A4.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43563" y="952500"/>
            <a:ext cx="3929062" cy="354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357313" y="404813"/>
            <a:ext cx="7072312" cy="839787"/>
          </a:xfrm>
        </p:spPr>
        <p:txBody>
          <a:bodyPr/>
          <a:lstStyle/>
          <a:p>
            <a:pPr eaLnBrk="1" hangingPunct="1"/>
            <a:r>
              <a:rPr lang="zh-TW" altLang="zh-TW" b="1" smtClean="0">
                <a:latin typeface="微軟正黑體" pitchFamily="34" charset="-120"/>
                <a:ea typeface="微軟正黑體" pitchFamily="34" charset="-120"/>
              </a:rPr>
              <a:t> </a:t>
            </a:r>
            <a:r>
              <a:rPr lang="en-US" altLang="zh-TW" b="1" smtClean="0">
                <a:latin typeface="微軟正黑體" pitchFamily="34" charset="-120"/>
                <a:ea typeface="微軟正黑體" pitchFamily="34" charset="-120"/>
              </a:rPr>
              <a:t>ZigBee</a:t>
            </a:r>
            <a:r>
              <a:rPr lang="zh-TW" altLang="zh-TW" b="1" smtClean="0">
                <a:latin typeface="微軟正黑體" pitchFamily="34" charset="-120"/>
                <a:ea typeface="微軟正黑體" pitchFamily="34" charset="-120"/>
              </a:rPr>
              <a:t>在無線網路的位置</a:t>
            </a:r>
            <a:endParaRPr lang="zh-TW" altLang="en-US" b="1" smtClean="0">
              <a:latin typeface="微軟正黑體" pitchFamily="34" charset="-120"/>
              <a:ea typeface="微軟正黑體" pitchFamily="34" charset="-120"/>
            </a:endParaRPr>
          </a:p>
        </p:txBody>
      </p:sp>
      <p:sp>
        <p:nvSpPr>
          <p:cNvPr id="614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zh-TW" b="1">
                <a:latin typeface="微軟正黑體" pitchFamily="34" charset="-120"/>
                <a:ea typeface="微軟正黑體" pitchFamily="34" charset="-120"/>
              </a:rPr>
              <a:t> </a:t>
            </a:r>
            <a:r>
              <a:rPr lang="en-US" altLang="zh-TW" b="1">
                <a:latin typeface="微軟正黑體" pitchFamily="34" charset="-120"/>
                <a:ea typeface="微軟正黑體" pitchFamily="34" charset="-120"/>
              </a:rPr>
              <a:t>ZigBee</a:t>
            </a:r>
            <a:r>
              <a:rPr lang="zh-TW" altLang="zh-TW" b="1">
                <a:latin typeface="微軟正黑體" pitchFamily="34" charset="-120"/>
                <a:ea typeface="微軟正黑體" pitchFamily="34" charset="-120"/>
              </a:rPr>
              <a:t>在新興無線網路技術中的位置</a:t>
            </a:r>
            <a:endParaRPr lang="zh-TW" altLang="en-US" b="1">
              <a:latin typeface="微軟正黑體" pitchFamily="34" charset="-120"/>
              <a:ea typeface="微軟正黑體" pitchFamily="34" charset="-120"/>
            </a:endParaRPr>
          </a:p>
        </p:txBody>
      </p:sp>
      <p:pic>
        <p:nvPicPr>
          <p:cNvPr id="6148" name="內容版面配置區 5" descr="http://image.mcuol.com/News/090811080621830.jpg"/>
          <p:cNvPicPr>
            <a:picLocks noGrp="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500063" y="2143125"/>
            <a:ext cx="8358187" cy="421481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357313" y="404813"/>
            <a:ext cx="7786687" cy="839787"/>
          </a:xfrm>
        </p:spPr>
        <p:txBody>
          <a:bodyPr/>
          <a:lstStyle/>
          <a:p>
            <a:pPr eaLnBrk="1" hangingPunct="1"/>
            <a:r>
              <a:rPr lang="en-US" altLang="zh-TW" b="1" smtClean="0">
                <a:latin typeface="微軟正黑體" pitchFamily="34" charset="-120"/>
                <a:ea typeface="微軟正黑體" pitchFamily="34" charset="-120"/>
              </a:rPr>
              <a:t>ZigBee MCU</a:t>
            </a:r>
            <a:r>
              <a:rPr lang="zh-TW" altLang="en-US" b="1" smtClean="0">
                <a:latin typeface="微軟正黑體" pitchFamily="34" charset="-120"/>
                <a:ea typeface="微軟正黑體" pitchFamily="34" charset="-120"/>
              </a:rPr>
              <a:t>板與除錯燒錄器</a:t>
            </a:r>
          </a:p>
        </p:txBody>
      </p:sp>
      <p:sp>
        <p:nvSpPr>
          <p:cNvPr id="4301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a:t>
            </a:r>
            <a:r>
              <a:rPr lang="en-US" altLang="zh-TW" b="1">
                <a:latin typeface="微軟正黑體" pitchFamily="34" charset="-120"/>
                <a:ea typeface="微軟正黑體" pitchFamily="34" charset="-120"/>
              </a:rPr>
              <a:t>ZigBee 2004/2006/2007/Pro/RF4CE</a:t>
            </a:r>
            <a:endParaRPr lang="zh-TW" altLang="en-US" b="1">
              <a:latin typeface="微軟正黑體" pitchFamily="34" charset="-120"/>
              <a:ea typeface="微軟正黑體" pitchFamily="34" charset="-120"/>
            </a:endParaRPr>
          </a:p>
        </p:txBody>
      </p:sp>
      <p:pic>
        <p:nvPicPr>
          <p:cNvPr id="43012" name="Picture 6" descr="\\sy-ss\Catalog\產品圖\RFID\ZigBee(300)\981105\ZigBee-Ann-A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8625" y="2714625"/>
            <a:ext cx="6235700" cy="349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3" name="Picture 3" descr="\\sy-ss\Catalog\產品圖\RFID\ZigBee(300)\981105\ZigBee-PG1-A3.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5000" y="2000250"/>
            <a:ext cx="2500313" cy="244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 TAG </a:t>
            </a:r>
            <a:r>
              <a:rPr lang="zh-TW" altLang="en-US" b="1" smtClean="0">
                <a:latin typeface="微軟正黑體" pitchFamily="34" charset="-120"/>
                <a:ea typeface="微軟正黑體" pitchFamily="34" charset="-120"/>
              </a:rPr>
              <a:t>與電池座</a:t>
            </a:r>
          </a:p>
        </p:txBody>
      </p:sp>
      <p:sp>
        <p:nvSpPr>
          <p:cNvPr id="4403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a:t>
            </a:r>
            <a:r>
              <a:rPr lang="en-US" altLang="zh-TW" b="1">
                <a:latin typeface="微軟正黑體" pitchFamily="34" charset="-120"/>
                <a:ea typeface="微軟正黑體" pitchFamily="34" charset="-120"/>
              </a:rPr>
              <a:t>CC2530 </a:t>
            </a:r>
            <a:r>
              <a:rPr lang="zh-TW" altLang="en-US" b="1">
                <a:latin typeface="微軟正黑體" pitchFamily="34" charset="-120"/>
                <a:ea typeface="微軟正黑體" pitchFamily="34" charset="-120"/>
              </a:rPr>
              <a:t>與 </a:t>
            </a:r>
            <a:r>
              <a:rPr lang="en-US" altLang="zh-TW" b="1">
                <a:latin typeface="微軟正黑體" pitchFamily="34" charset="-120"/>
                <a:ea typeface="微軟正黑體" pitchFamily="34" charset="-120"/>
              </a:rPr>
              <a:t>20</a:t>
            </a:r>
            <a:r>
              <a:rPr lang="zh-TW" altLang="en-US" b="1">
                <a:latin typeface="微軟正黑體" pitchFamily="34" charset="-120"/>
                <a:ea typeface="微軟正黑體" pitchFamily="34" charset="-120"/>
              </a:rPr>
              <a:t> 種擴充模組 多種電池選擇</a:t>
            </a:r>
          </a:p>
        </p:txBody>
      </p:sp>
      <p:pic>
        <p:nvPicPr>
          <p:cNvPr id="44036" name="Picture 5" descr="\\sy-ss\Catalog\產品圖\RFID\ZigBee(300)\981105\MCU-TAG-1-C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57313" y="1846263"/>
            <a:ext cx="6348412" cy="5011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 </a:t>
            </a:r>
            <a:r>
              <a:rPr lang="zh-TW" altLang="en-US" b="1" smtClean="0">
                <a:latin typeface="微軟正黑體" pitchFamily="34" charset="-120"/>
                <a:ea typeface="微軟正黑體" pitchFamily="34" charset="-120"/>
              </a:rPr>
              <a:t>多介面通訊模組</a:t>
            </a:r>
          </a:p>
        </p:txBody>
      </p:sp>
      <p:sp>
        <p:nvSpPr>
          <p:cNvPr id="45059"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支援</a:t>
            </a:r>
            <a:r>
              <a:rPr lang="en-US" altLang="zh-TW" b="1">
                <a:latin typeface="微軟正黑體" pitchFamily="34" charset="-120"/>
                <a:ea typeface="微軟正黑體" pitchFamily="34" charset="-120"/>
              </a:rPr>
              <a:t>RS232 / USB / RS485 / ETHERNET </a:t>
            </a:r>
            <a:r>
              <a:rPr lang="zh-TW" altLang="en-US" b="1">
                <a:latin typeface="微軟正黑體" pitchFamily="34" charset="-120"/>
                <a:ea typeface="微軟正黑體" pitchFamily="34" charset="-120"/>
              </a:rPr>
              <a:t>與 </a:t>
            </a:r>
            <a:r>
              <a:rPr lang="en-US" altLang="zh-TW" b="1">
                <a:latin typeface="微軟正黑體" pitchFamily="34" charset="-120"/>
                <a:ea typeface="微軟正黑體" pitchFamily="34" charset="-120"/>
              </a:rPr>
              <a:t>20</a:t>
            </a:r>
            <a:r>
              <a:rPr lang="zh-TW" altLang="en-US" b="1">
                <a:latin typeface="微軟正黑體" pitchFamily="34" charset="-120"/>
                <a:ea typeface="微軟正黑體" pitchFamily="34" charset="-120"/>
              </a:rPr>
              <a:t> 種擴充模組</a:t>
            </a:r>
          </a:p>
        </p:txBody>
      </p:sp>
      <p:sp>
        <p:nvSpPr>
          <p:cNvPr id="45060" name="矩形 11"/>
          <p:cNvSpPr>
            <a:spLocks noChangeArrowheads="1"/>
          </p:cNvSpPr>
          <p:nvPr/>
        </p:nvSpPr>
        <p:spPr bwMode="auto">
          <a:xfrm>
            <a:off x="1357313" y="2071688"/>
            <a:ext cx="6429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zh-TW" altLang="en-US" b="1">
                <a:latin typeface="微軟正黑體" pitchFamily="34" charset="-120"/>
                <a:ea typeface="微軟正黑體" pitchFamily="34" charset="-120"/>
              </a:rPr>
              <a:t>內建 </a:t>
            </a:r>
            <a:r>
              <a:rPr lang="en-US" altLang="zh-TW" b="1">
                <a:latin typeface="微軟正黑體" pitchFamily="34" charset="-120"/>
                <a:ea typeface="微軟正黑體" pitchFamily="34" charset="-120"/>
              </a:rPr>
              <a:t>RTC </a:t>
            </a:r>
            <a:r>
              <a:rPr lang="zh-TW" altLang="en-US" b="1">
                <a:latin typeface="微軟正黑體" pitchFamily="34" charset="-120"/>
                <a:ea typeface="微軟正黑體" pitchFamily="34" charset="-120"/>
              </a:rPr>
              <a:t>與 </a:t>
            </a:r>
            <a:r>
              <a:rPr lang="en-US" altLang="zh-TW" b="1">
                <a:latin typeface="微軟正黑體" pitchFamily="34" charset="-120"/>
                <a:ea typeface="微軟正黑體" pitchFamily="34" charset="-120"/>
              </a:rPr>
              <a:t>2</a:t>
            </a:r>
            <a:r>
              <a:rPr lang="zh-TW" altLang="en-US" b="1">
                <a:latin typeface="微軟正黑體" pitchFamily="34" charset="-120"/>
                <a:ea typeface="微軟正黑體" pitchFamily="34" charset="-120"/>
              </a:rPr>
              <a:t>組繼電器</a:t>
            </a:r>
          </a:p>
        </p:txBody>
      </p:sp>
      <p:pic>
        <p:nvPicPr>
          <p:cNvPr id="45061" name="Picture 6" descr="X:\prj\KIT\圖片\MCU-NET1-A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85875" y="2643188"/>
            <a:ext cx="6654800" cy="370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完整線路</a:t>
            </a:r>
            <a:r>
              <a:rPr lang="en-US" altLang="zh-TW" b="1" smtClean="0">
                <a:latin typeface="微軟正黑體" pitchFamily="34" charset="-120"/>
                <a:ea typeface="微軟正黑體" pitchFamily="34" charset="-120"/>
              </a:rPr>
              <a:t>PCB</a:t>
            </a:r>
            <a:r>
              <a:rPr lang="zh-TW" altLang="en-US" b="1" smtClean="0">
                <a:latin typeface="微軟正黑體" pitchFamily="34" charset="-120"/>
                <a:ea typeface="微軟正黑體" pitchFamily="34" charset="-120"/>
              </a:rPr>
              <a:t>資料</a:t>
            </a:r>
          </a:p>
        </p:txBody>
      </p:sp>
      <p:sp>
        <p:nvSpPr>
          <p:cNvPr id="4608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en-US" altLang="zh-TW" b="1">
                <a:latin typeface="微軟正黑體" pitchFamily="34" charset="-120"/>
                <a:ea typeface="微軟正黑體" pitchFamily="34" charset="-120"/>
              </a:rPr>
              <a:t>MCU</a:t>
            </a:r>
            <a:r>
              <a:rPr lang="zh-TW" altLang="en-US" b="1">
                <a:latin typeface="微軟正黑體" pitchFamily="34" charset="-120"/>
                <a:ea typeface="微軟正黑體" pitchFamily="34" charset="-120"/>
              </a:rPr>
              <a:t>板、實驗主板、電池</a:t>
            </a:r>
            <a:r>
              <a:rPr lang="en-US" altLang="zh-TW" b="1">
                <a:latin typeface="微軟正黑體" pitchFamily="34" charset="-120"/>
                <a:ea typeface="微軟正黑體" pitchFamily="34" charset="-120"/>
              </a:rPr>
              <a:t>TAG</a:t>
            </a:r>
            <a:r>
              <a:rPr lang="zh-TW" altLang="en-US" b="1">
                <a:latin typeface="微軟正黑體" pitchFamily="34" charset="-120"/>
                <a:ea typeface="微軟正黑體" pitchFamily="34" charset="-120"/>
              </a:rPr>
              <a:t>板、擴充模組板、介面通訊板</a:t>
            </a:r>
          </a:p>
        </p:txBody>
      </p:sp>
      <p:pic>
        <p:nvPicPr>
          <p:cNvPr id="4608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89838" y="2357438"/>
            <a:ext cx="1482725"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750" y="3357563"/>
            <a:ext cx="5072063" cy="3382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6"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73113" y="1928813"/>
            <a:ext cx="6656387" cy="3071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完整的原始程式與實驗</a:t>
            </a:r>
          </a:p>
        </p:txBody>
      </p:sp>
      <p:sp>
        <p:nvSpPr>
          <p:cNvPr id="4710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12800" indent="-812800"/>
            <a:r>
              <a:rPr lang="en-US" altLang="zh-TW" b="1">
                <a:latin typeface="微軟正黑體" pitchFamily="34" charset="-120"/>
                <a:ea typeface="微軟正黑體" pitchFamily="34" charset="-120"/>
              </a:rPr>
              <a:t>MCU</a:t>
            </a:r>
            <a:r>
              <a:rPr lang="zh-TW" altLang="en-US" b="1">
                <a:latin typeface="微軟正黑體" pitchFamily="34" charset="-120"/>
                <a:ea typeface="微軟正黑體" pitchFamily="34" charset="-120"/>
              </a:rPr>
              <a:t>板實驗、擴充模實驗、介面通訊實驗、完整的函數庫</a:t>
            </a:r>
          </a:p>
        </p:txBody>
      </p:sp>
      <p:sp>
        <p:nvSpPr>
          <p:cNvPr id="6" name="矩形 5"/>
          <p:cNvSpPr/>
          <p:nvPr/>
        </p:nvSpPr>
        <p:spPr>
          <a:xfrm>
            <a:off x="179512" y="2000011"/>
            <a:ext cx="4608512" cy="5101397"/>
          </a:xfrm>
          <a:prstGeom prst="rect">
            <a:avLst/>
          </a:prstGeom>
        </p:spPr>
        <p:txBody>
          <a:bodyPr wrap="square">
            <a:spAutoFit/>
          </a:bodyPr>
          <a:lstStyle/>
          <a:p>
            <a:pPr>
              <a:defRPr/>
            </a:pPr>
            <a:r>
              <a:rPr lang="en-US" altLang="zh-TW" sz="1050" dirty="0" smtClean="0"/>
              <a:t>Example\CC2530_ex_</a:t>
            </a:r>
            <a:r>
              <a:rPr lang="zh-TW" altLang="en-US" sz="1050" dirty="0" smtClean="0"/>
              <a:t>進階款</a:t>
            </a:r>
            <a:r>
              <a:rPr lang="en-US" altLang="zh-TW" sz="1050" dirty="0" smtClean="0"/>
              <a:t>\zigbee-mcu1 </a:t>
            </a:r>
            <a:r>
              <a:rPr lang="en-US" altLang="zh-TW" sz="1050" dirty="0"/>
              <a:t>--- ZIGBEE-MCU1 </a:t>
            </a:r>
            <a:r>
              <a:rPr lang="zh-TW" altLang="en-US" sz="1050" dirty="0"/>
              <a:t>單板範例程式</a:t>
            </a:r>
          </a:p>
          <a:p>
            <a:pPr>
              <a:defRPr/>
            </a:pPr>
            <a:r>
              <a:rPr lang="en-US" altLang="zh-TW" sz="1050" dirty="0"/>
              <a:t>|---</a:t>
            </a:r>
            <a:r>
              <a:rPr lang="en-US" altLang="zh-TW" sz="1050" dirty="0" err="1"/>
              <a:t>ex_io</a:t>
            </a:r>
            <a:r>
              <a:rPr lang="en-US" altLang="zh-TW" sz="1050" dirty="0"/>
              <a:t> --- </a:t>
            </a:r>
            <a:r>
              <a:rPr lang="zh-TW" altLang="en-US" sz="1050" dirty="0"/>
              <a:t>按鍵</a:t>
            </a:r>
            <a:r>
              <a:rPr lang="en-US" altLang="zh-TW" sz="1050" dirty="0"/>
              <a:t>LED</a:t>
            </a:r>
            <a:r>
              <a:rPr lang="zh-TW" altLang="en-US" sz="1050" dirty="0"/>
              <a:t>蜂鳴器範例</a:t>
            </a:r>
          </a:p>
          <a:p>
            <a:pPr>
              <a:defRPr/>
            </a:pPr>
            <a:r>
              <a:rPr lang="en-US" altLang="zh-TW" sz="1050" dirty="0"/>
              <a:t>|   |---</a:t>
            </a:r>
            <a:r>
              <a:rPr lang="en-US" altLang="zh-TW" sz="1050" dirty="0" err="1"/>
              <a:t>io.eww</a:t>
            </a:r>
            <a:r>
              <a:rPr lang="en-US" altLang="zh-TW" sz="1050" dirty="0"/>
              <a:t> io.ewp --- </a:t>
            </a:r>
            <a:r>
              <a:rPr lang="zh-TW" altLang="en-US" sz="1050" dirty="0"/>
              <a:t>按鍵</a:t>
            </a:r>
            <a:r>
              <a:rPr lang="en-US" altLang="zh-TW" sz="1050" dirty="0"/>
              <a:t>LED</a:t>
            </a:r>
            <a:r>
              <a:rPr lang="zh-TW" altLang="en-US" sz="1050" dirty="0"/>
              <a:t>蜂鳴器專案</a:t>
            </a:r>
          </a:p>
          <a:p>
            <a:pPr>
              <a:defRPr/>
            </a:pPr>
            <a:r>
              <a:rPr lang="en-US" altLang="zh-TW" sz="1050" dirty="0"/>
              <a:t>|   \---</a:t>
            </a:r>
            <a:r>
              <a:rPr lang="en-US" altLang="zh-TW" sz="1050" dirty="0" err="1"/>
              <a:t>ic.c</a:t>
            </a:r>
            <a:r>
              <a:rPr lang="en-US" altLang="zh-TW" sz="1050" dirty="0"/>
              <a:t> --- </a:t>
            </a:r>
            <a:r>
              <a:rPr lang="zh-TW" altLang="en-US" sz="1050" dirty="0"/>
              <a:t>按鍵</a:t>
            </a:r>
            <a:r>
              <a:rPr lang="en-US" altLang="zh-TW" sz="1050" dirty="0"/>
              <a:t>LED</a:t>
            </a:r>
            <a:r>
              <a:rPr lang="zh-TW" altLang="en-US" sz="1050" dirty="0"/>
              <a:t>蜂鳴器主程式</a:t>
            </a:r>
          </a:p>
          <a:p>
            <a:pPr>
              <a:defRPr/>
            </a:pPr>
            <a:r>
              <a:rPr lang="en-US" altLang="zh-TW" sz="1050" dirty="0"/>
              <a:t>|</a:t>
            </a:r>
          </a:p>
          <a:p>
            <a:pPr>
              <a:defRPr/>
            </a:pPr>
            <a:r>
              <a:rPr lang="en-US" altLang="zh-TW" sz="1050" dirty="0"/>
              <a:t>|---</a:t>
            </a:r>
            <a:r>
              <a:rPr lang="en-US" altLang="zh-TW" sz="1050" dirty="0" err="1"/>
              <a:t>ex_switch</a:t>
            </a:r>
            <a:r>
              <a:rPr lang="en-US" altLang="zh-TW" sz="1050" dirty="0"/>
              <a:t> --- </a:t>
            </a:r>
            <a:r>
              <a:rPr lang="zh-TW" altLang="en-US" sz="1050" dirty="0"/>
              <a:t>無線開關範例</a:t>
            </a:r>
          </a:p>
          <a:p>
            <a:pPr>
              <a:defRPr/>
            </a:pPr>
            <a:r>
              <a:rPr lang="en-US" altLang="zh-TW" sz="1050" dirty="0"/>
              <a:t>|   |---</a:t>
            </a:r>
            <a:r>
              <a:rPr lang="en-US" altLang="zh-TW" sz="1050" dirty="0" err="1"/>
              <a:t>switch.eww</a:t>
            </a:r>
            <a:r>
              <a:rPr lang="en-US" altLang="zh-TW" sz="1050" dirty="0"/>
              <a:t> switch.ewp --- </a:t>
            </a:r>
            <a:r>
              <a:rPr lang="zh-TW" altLang="en-US" sz="1050" dirty="0"/>
              <a:t>無線開關專案</a:t>
            </a:r>
          </a:p>
          <a:p>
            <a:pPr>
              <a:defRPr/>
            </a:pPr>
            <a:r>
              <a:rPr lang="en-US" altLang="zh-TW" sz="1050" dirty="0"/>
              <a:t>|   \---</a:t>
            </a:r>
            <a:r>
              <a:rPr lang="en-US" altLang="zh-TW" sz="1050" dirty="0" err="1"/>
              <a:t>switch.c</a:t>
            </a:r>
            <a:r>
              <a:rPr lang="en-US" altLang="zh-TW" sz="1050" dirty="0"/>
              <a:t> --- </a:t>
            </a:r>
            <a:r>
              <a:rPr lang="zh-TW" altLang="en-US" sz="1050" dirty="0"/>
              <a:t>無線開關主程式</a:t>
            </a:r>
          </a:p>
          <a:p>
            <a:pPr>
              <a:defRPr/>
            </a:pPr>
            <a:r>
              <a:rPr lang="en-US" altLang="zh-TW" sz="1050" dirty="0"/>
              <a:t>|</a:t>
            </a:r>
          </a:p>
          <a:p>
            <a:pPr>
              <a:defRPr/>
            </a:pPr>
            <a:r>
              <a:rPr lang="en-US" altLang="zh-TW" sz="1050" dirty="0"/>
              <a:t>|---</a:t>
            </a:r>
            <a:r>
              <a:rPr lang="en-US" altLang="zh-TW" sz="1050" dirty="0" err="1"/>
              <a:t>ex_light</a:t>
            </a:r>
            <a:r>
              <a:rPr lang="en-US" altLang="zh-TW" sz="1050" dirty="0"/>
              <a:t> ---  </a:t>
            </a:r>
            <a:r>
              <a:rPr lang="zh-TW" altLang="en-US" sz="1050" dirty="0"/>
              <a:t>無線燈具範例</a:t>
            </a:r>
          </a:p>
          <a:p>
            <a:pPr>
              <a:defRPr/>
            </a:pPr>
            <a:r>
              <a:rPr lang="en-US" altLang="zh-TW" sz="1050" dirty="0"/>
              <a:t>|   |---</a:t>
            </a:r>
            <a:r>
              <a:rPr lang="en-US" altLang="zh-TW" sz="1050" dirty="0" err="1"/>
              <a:t>light.eww</a:t>
            </a:r>
            <a:r>
              <a:rPr lang="en-US" altLang="zh-TW" sz="1050" dirty="0"/>
              <a:t> light.ewp --- </a:t>
            </a:r>
            <a:r>
              <a:rPr lang="zh-TW" altLang="en-US" sz="1050" dirty="0"/>
              <a:t>無線燈具專案</a:t>
            </a:r>
          </a:p>
          <a:p>
            <a:pPr>
              <a:defRPr/>
            </a:pPr>
            <a:r>
              <a:rPr lang="en-US" altLang="zh-TW" sz="1050" dirty="0"/>
              <a:t>|   \---</a:t>
            </a:r>
            <a:r>
              <a:rPr lang="en-US" altLang="zh-TW" sz="1050" dirty="0" err="1"/>
              <a:t>light.c</a:t>
            </a:r>
            <a:r>
              <a:rPr lang="en-US" altLang="zh-TW" sz="1050" dirty="0"/>
              <a:t> --- </a:t>
            </a:r>
            <a:r>
              <a:rPr lang="zh-TW" altLang="en-US" sz="1050" dirty="0"/>
              <a:t>無線燈具主程式</a:t>
            </a:r>
          </a:p>
          <a:p>
            <a:pPr>
              <a:defRPr/>
            </a:pPr>
            <a:r>
              <a:rPr lang="en-US" altLang="zh-TW" sz="1050" dirty="0" smtClean="0"/>
              <a:t>|  …</a:t>
            </a:r>
            <a:endParaRPr lang="en-US" altLang="zh-TW" sz="1050" dirty="0"/>
          </a:p>
          <a:p>
            <a:pPr>
              <a:defRPr/>
            </a:pPr>
            <a:r>
              <a:rPr lang="en-US" altLang="zh-TW" sz="1050" dirty="0" smtClean="0"/>
              <a:t>mcu-kit1 </a:t>
            </a:r>
            <a:r>
              <a:rPr lang="en-US" altLang="zh-TW" sz="1050" dirty="0"/>
              <a:t>--- ZIGBEE-MCU1+MCU-KIT1 </a:t>
            </a:r>
            <a:r>
              <a:rPr lang="zh-TW" altLang="en-US" sz="1050" dirty="0"/>
              <a:t>實驗板範例程式</a:t>
            </a:r>
          </a:p>
          <a:p>
            <a:pPr>
              <a:defRPr/>
            </a:pPr>
            <a:r>
              <a:rPr lang="en-US" altLang="zh-TW" sz="1050" dirty="0"/>
              <a:t>|---</a:t>
            </a:r>
            <a:r>
              <a:rPr lang="en-US" altLang="zh-TW" sz="1050" dirty="0" err="1"/>
              <a:t>ex_keypad_lcd</a:t>
            </a:r>
            <a:r>
              <a:rPr lang="en-US" altLang="zh-TW" sz="1050" dirty="0"/>
              <a:t> --- </a:t>
            </a:r>
            <a:r>
              <a:rPr lang="zh-TW" altLang="en-US" sz="1050" dirty="0"/>
              <a:t>鍵盤顯示範例</a:t>
            </a:r>
          </a:p>
          <a:p>
            <a:pPr>
              <a:defRPr/>
            </a:pPr>
            <a:r>
              <a:rPr lang="en-US" altLang="zh-TW" sz="1050" dirty="0"/>
              <a:t>|   |---</a:t>
            </a:r>
            <a:r>
              <a:rPr lang="en-US" altLang="zh-TW" sz="1050" dirty="0" err="1"/>
              <a:t>keypad_lcd.eww</a:t>
            </a:r>
            <a:r>
              <a:rPr lang="en-US" altLang="zh-TW" sz="1050" dirty="0"/>
              <a:t> keypad_lcd.ewp --- </a:t>
            </a:r>
            <a:r>
              <a:rPr lang="zh-TW" altLang="en-US" sz="1050" dirty="0"/>
              <a:t>鍵盤顯示專案</a:t>
            </a:r>
          </a:p>
          <a:p>
            <a:pPr>
              <a:defRPr/>
            </a:pPr>
            <a:r>
              <a:rPr lang="en-US" altLang="zh-TW" sz="1050" dirty="0"/>
              <a:t>|   \---</a:t>
            </a:r>
            <a:r>
              <a:rPr lang="en-US" altLang="zh-TW" sz="1050" dirty="0" err="1"/>
              <a:t>keypad_lcd.c</a:t>
            </a:r>
            <a:r>
              <a:rPr lang="en-US" altLang="zh-TW" sz="1050" dirty="0"/>
              <a:t> --- </a:t>
            </a:r>
            <a:r>
              <a:rPr lang="zh-TW" altLang="en-US" sz="1050" dirty="0"/>
              <a:t>鍵盤顯示主程式</a:t>
            </a:r>
          </a:p>
          <a:p>
            <a:pPr>
              <a:defRPr/>
            </a:pPr>
            <a:r>
              <a:rPr lang="en-US" altLang="zh-TW" sz="1050" dirty="0"/>
              <a:t>|</a:t>
            </a:r>
          </a:p>
          <a:p>
            <a:pPr>
              <a:defRPr/>
            </a:pPr>
            <a:r>
              <a:rPr lang="en-US" altLang="zh-TW" sz="1050" dirty="0"/>
              <a:t>|---</a:t>
            </a:r>
            <a:r>
              <a:rPr lang="en-US" altLang="zh-TW" sz="1050" dirty="0" err="1"/>
              <a:t>ex_uart</a:t>
            </a:r>
            <a:r>
              <a:rPr lang="en-US" altLang="zh-TW" sz="1050" dirty="0"/>
              <a:t> --- </a:t>
            </a:r>
            <a:r>
              <a:rPr lang="zh-TW" altLang="en-US" sz="1050" dirty="0"/>
              <a:t>串列通訊範例</a:t>
            </a:r>
          </a:p>
          <a:p>
            <a:pPr>
              <a:defRPr/>
            </a:pPr>
            <a:r>
              <a:rPr lang="en-US" altLang="zh-TW" sz="1050" dirty="0"/>
              <a:t>|   |---</a:t>
            </a:r>
            <a:r>
              <a:rPr lang="en-US" altLang="zh-TW" sz="1050" dirty="0" err="1"/>
              <a:t>uart.eww</a:t>
            </a:r>
            <a:r>
              <a:rPr lang="en-US" altLang="zh-TW" sz="1050" dirty="0"/>
              <a:t> uart.ewp --- </a:t>
            </a:r>
            <a:r>
              <a:rPr lang="zh-TW" altLang="en-US" sz="1050" dirty="0"/>
              <a:t>串列通訊專案</a:t>
            </a:r>
          </a:p>
          <a:p>
            <a:pPr>
              <a:defRPr/>
            </a:pPr>
            <a:r>
              <a:rPr lang="en-US" altLang="zh-TW" sz="1050" dirty="0"/>
              <a:t>|   \---</a:t>
            </a:r>
            <a:r>
              <a:rPr lang="en-US" altLang="zh-TW" sz="1050" dirty="0" err="1"/>
              <a:t>uart.c</a:t>
            </a:r>
            <a:r>
              <a:rPr lang="en-US" altLang="zh-TW" sz="1050" dirty="0"/>
              <a:t> --- </a:t>
            </a:r>
            <a:r>
              <a:rPr lang="zh-TW" altLang="en-US" sz="1050" dirty="0"/>
              <a:t>串列通訊主程式</a:t>
            </a:r>
          </a:p>
          <a:p>
            <a:pPr>
              <a:defRPr/>
            </a:pPr>
            <a:r>
              <a:rPr lang="en-US" altLang="zh-TW" sz="1050" dirty="0"/>
              <a:t>|</a:t>
            </a:r>
          </a:p>
          <a:p>
            <a:pPr>
              <a:defRPr/>
            </a:pPr>
            <a:r>
              <a:rPr lang="en-US" altLang="zh-TW" sz="1050" dirty="0"/>
              <a:t>|---</a:t>
            </a:r>
            <a:r>
              <a:rPr lang="en-US" altLang="zh-TW" sz="1050" dirty="0" err="1"/>
              <a:t>ex_light_switch</a:t>
            </a:r>
            <a:r>
              <a:rPr lang="en-US" altLang="zh-TW" sz="1050" dirty="0"/>
              <a:t> --- </a:t>
            </a:r>
            <a:r>
              <a:rPr lang="zh-TW" altLang="en-US" sz="1050" dirty="0"/>
              <a:t>無線開關燈具範例</a:t>
            </a:r>
          </a:p>
          <a:p>
            <a:pPr>
              <a:defRPr/>
            </a:pPr>
            <a:r>
              <a:rPr lang="en-US" altLang="zh-TW" sz="1050" dirty="0"/>
              <a:t>|   |---</a:t>
            </a:r>
            <a:r>
              <a:rPr lang="en-US" altLang="zh-TW" sz="1050" dirty="0" err="1"/>
              <a:t>light_switch.eww</a:t>
            </a:r>
            <a:r>
              <a:rPr lang="en-US" altLang="zh-TW" sz="1050" dirty="0"/>
              <a:t> light_switch.ewp --- </a:t>
            </a:r>
            <a:r>
              <a:rPr lang="zh-TW" altLang="en-US" sz="1050" dirty="0"/>
              <a:t>無線開關燈具專案</a:t>
            </a:r>
          </a:p>
          <a:p>
            <a:pPr>
              <a:defRPr/>
            </a:pPr>
            <a:r>
              <a:rPr lang="en-US" altLang="zh-TW" sz="1050" dirty="0"/>
              <a:t>|   \---</a:t>
            </a:r>
            <a:r>
              <a:rPr lang="en-US" altLang="zh-TW" sz="1050" dirty="0" err="1"/>
              <a:t>light_switch.c</a:t>
            </a:r>
            <a:r>
              <a:rPr lang="en-US" altLang="zh-TW" sz="1050" dirty="0"/>
              <a:t> --- </a:t>
            </a:r>
            <a:r>
              <a:rPr lang="zh-TW" altLang="en-US" sz="1050" dirty="0"/>
              <a:t>無線開關燈具主程式</a:t>
            </a:r>
          </a:p>
          <a:p>
            <a:pPr>
              <a:defRPr/>
            </a:pPr>
            <a:r>
              <a:rPr lang="en-US" altLang="zh-TW" sz="1050" dirty="0"/>
              <a:t>|</a:t>
            </a:r>
          </a:p>
          <a:p>
            <a:pPr>
              <a:defRPr/>
            </a:pPr>
            <a:r>
              <a:rPr lang="en-US" altLang="zh-TW" sz="1050" dirty="0"/>
              <a:t>|---</a:t>
            </a:r>
            <a:r>
              <a:rPr lang="en-US" altLang="zh-TW" sz="1050" dirty="0" err="1"/>
              <a:t>ex_basic</a:t>
            </a:r>
            <a:r>
              <a:rPr lang="en-US" altLang="zh-TW" sz="1050" dirty="0"/>
              <a:t> --- </a:t>
            </a:r>
            <a:r>
              <a:rPr lang="zh-TW" altLang="en-US" sz="1050" dirty="0"/>
              <a:t>基本模組範例</a:t>
            </a:r>
          </a:p>
          <a:p>
            <a:pPr>
              <a:defRPr/>
            </a:pPr>
            <a:r>
              <a:rPr lang="en-US" altLang="zh-TW" sz="1050" dirty="0"/>
              <a:t>|   |---</a:t>
            </a:r>
            <a:r>
              <a:rPr lang="en-US" altLang="zh-TW" sz="1050" dirty="0" err="1"/>
              <a:t>basic.eww</a:t>
            </a:r>
            <a:r>
              <a:rPr lang="en-US" altLang="zh-TW" sz="1050" dirty="0"/>
              <a:t> basic.ewp --- </a:t>
            </a:r>
            <a:r>
              <a:rPr lang="zh-TW" altLang="en-US" sz="1050" dirty="0"/>
              <a:t>基本模組專案</a:t>
            </a:r>
          </a:p>
          <a:p>
            <a:pPr>
              <a:defRPr/>
            </a:pPr>
            <a:r>
              <a:rPr lang="en-US" altLang="zh-TW" sz="1050" dirty="0"/>
              <a:t>|   \---</a:t>
            </a:r>
            <a:r>
              <a:rPr lang="en-US" altLang="zh-TW" sz="1050" dirty="0" err="1"/>
              <a:t>basic.c</a:t>
            </a:r>
            <a:r>
              <a:rPr lang="en-US" altLang="zh-TW" sz="1050" dirty="0"/>
              <a:t> --- </a:t>
            </a:r>
            <a:r>
              <a:rPr lang="zh-TW" altLang="en-US" sz="1050" dirty="0"/>
              <a:t>基本模組</a:t>
            </a:r>
            <a:r>
              <a:rPr lang="zh-TW" altLang="en-US" sz="1050" dirty="0" smtClean="0"/>
              <a:t>主程式</a:t>
            </a:r>
            <a:endParaRPr lang="en-US" altLang="zh-TW" sz="1050" dirty="0" smtClean="0"/>
          </a:p>
          <a:p>
            <a:pPr>
              <a:defRPr/>
            </a:pPr>
            <a:r>
              <a:rPr lang="en-US" altLang="zh-TW" sz="1050" dirty="0" smtClean="0"/>
              <a:t>|   …</a:t>
            </a:r>
            <a:endParaRPr lang="en-US" altLang="zh-TW" sz="1050" dirty="0"/>
          </a:p>
        </p:txBody>
      </p:sp>
      <p:sp>
        <p:nvSpPr>
          <p:cNvPr id="8" name="矩形 7"/>
          <p:cNvSpPr>
            <a:spLocks noChangeArrowheads="1"/>
          </p:cNvSpPr>
          <p:nvPr/>
        </p:nvSpPr>
        <p:spPr bwMode="auto">
          <a:xfrm>
            <a:off x="4644008" y="1939984"/>
            <a:ext cx="4427984"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TW" sz="1200" dirty="0"/>
              <a:t>|---ex_M100 --- RTC</a:t>
            </a:r>
            <a:r>
              <a:rPr lang="zh-TW" altLang="en-US" sz="1200" dirty="0"/>
              <a:t>時鐘</a:t>
            </a:r>
            <a:r>
              <a:rPr lang="en-US" altLang="zh-TW" sz="1200" dirty="0"/>
              <a:t>(I2C)</a:t>
            </a:r>
            <a:r>
              <a:rPr lang="zh-TW" altLang="en-US" sz="1200" dirty="0"/>
              <a:t>範例</a:t>
            </a:r>
          </a:p>
          <a:p>
            <a:r>
              <a:rPr lang="en-US" altLang="zh-TW" sz="1200" dirty="0"/>
              <a:t>|---ex_M110 --- </a:t>
            </a:r>
            <a:r>
              <a:rPr lang="zh-TW" altLang="en-US" sz="1200" dirty="0"/>
              <a:t>全方向震動偵測</a:t>
            </a:r>
            <a:r>
              <a:rPr lang="en-US" altLang="zh-TW" sz="1200" dirty="0"/>
              <a:t>(INT)</a:t>
            </a:r>
            <a:r>
              <a:rPr lang="zh-TW" altLang="en-US" sz="1200" dirty="0"/>
              <a:t>範例</a:t>
            </a:r>
          </a:p>
          <a:p>
            <a:r>
              <a:rPr lang="en-US" altLang="zh-TW" sz="1200" dirty="0"/>
              <a:t>|---ex_M120 --- </a:t>
            </a:r>
            <a:r>
              <a:rPr lang="zh-TW" altLang="en-US" sz="1200" dirty="0"/>
              <a:t>串列記憶體</a:t>
            </a:r>
            <a:r>
              <a:rPr lang="en-US" altLang="zh-TW" sz="1200" dirty="0"/>
              <a:t>(SPI)</a:t>
            </a:r>
            <a:r>
              <a:rPr lang="zh-TW" altLang="en-US" sz="1200" dirty="0"/>
              <a:t>範例</a:t>
            </a:r>
          </a:p>
          <a:p>
            <a:r>
              <a:rPr lang="en-US" altLang="zh-TW" sz="1200" dirty="0"/>
              <a:t>|---ex_M130 --- </a:t>
            </a:r>
            <a:r>
              <a:rPr lang="zh-TW" altLang="en-US" sz="1200" dirty="0"/>
              <a:t>紅外線接收模組</a:t>
            </a:r>
            <a:r>
              <a:rPr lang="en-US" altLang="zh-TW" sz="1200" dirty="0"/>
              <a:t>(DI)</a:t>
            </a:r>
            <a:r>
              <a:rPr lang="zh-TW" altLang="en-US" sz="1200" dirty="0"/>
              <a:t>範例</a:t>
            </a:r>
          </a:p>
          <a:p>
            <a:r>
              <a:rPr lang="en-US" altLang="zh-TW" sz="1200" dirty="0"/>
              <a:t>|---ex_M140 --- </a:t>
            </a:r>
            <a:r>
              <a:rPr lang="zh-TW" altLang="en-US" sz="1200" dirty="0"/>
              <a:t>溫度偵測</a:t>
            </a:r>
            <a:r>
              <a:rPr lang="en-US" altLang="zh-TW" sz="1200" dirty="0"/>
              <a:t>(SPI)</a:t>
            </a:r>
            <a:r>
              <a:rPr lang="zh-TW" altLang="en-US" sz="1200" dirty="0"/>
              <a:t>範例</a:t>
            </a:r>
          </a:p>
          <a:p>
            <a:r>
              <a:rPr lang="en-US" altLang="zh-TW" sz="1200" dirty="0"/>
              <a:t>|---ex_M140_uart --- </a:t>
            </a:r>
            <a:r>
              <a:rPr lang="zh-TW" altLang="en-US" sz="1200" dirty="0"/>
              <a:t>溫度偵測</a:t>
            </a:r>
            <a:r>
              <a:rPr lang="en-US" altLang="zh-TW" sz="1200" dirty="0"/>
              <a:t>(SPI)</a:t>
            </a:r>
            <a:r>
              <a:rPr lang="zh-TW" altLang="en-US" sz="1200" dirty="0"/>
              <a:t>通訊範例</a:t>
            </a:r>
          </a:p>
          <a:p>
            <a:r>
              <a:rPr lang="en-US" altLang="zh-TW" sz="1200" dirty="0"/>
              <a:t>|---ex_M150 --- </a:t>
            </a:r>
            <a:r>
              <a:rPr lang="zh-TW" altLang="en-US" sz="1200" dirty="0"/>
              <a:t>霍爾元件電流偵測</a:t>
            </a:r>
            <a:r>
              <a:rPr lang="en-US" altLang="zh-TW" sz="1200" dirty="0"/>
              <a:t>(A/D)</a:t>
            </a:r>
            <a:r>
              <a:rPr lang="zh-TW" altLang="en-US" sz="1200" dirty="0"/>
              <a:t>範例</a:t>
            </a:r>
          </a:p>
          <a:p>
            <a:r>
              <a:rPr lang="en-US" altLang="zh-TW" sz="1200" dirty="0"/>
              <a:t>|---ex_M160 --- LED</a:t>
            </a:r>
            <a:r>
              <a:rPr lang="zh-TW" altLang="en-US" sz="1200" dirty="0"/>
              <a:t>調光</a:t>
            </a:r>
            <a:r>
              <a:rPr lang="en-US" altLang="zh-TW" sz="1200" dirty="0"/>
              <a:t>(PWM)</a:t>
            </a:r>
            <a:r>
              <a:rPr lang="zh-TW" altLang="en-US" sz="1200" dirty="0"/>
              <a:t>範例</a:t>
            </a:r>
          </a:p>
          <a:p>
            <a:r>
              <a:rPr lang="en-US" altLang="zh-TW" sz="1200" dirty="0"/>
              <a:t>|---ex_M170 --- </a:t>
            </a:r>
            <a:r>
              <a:rPr lang="zh-TW" altLang="en-US" sz="1200" dirty="0"/>
              <a:t>照度亮度偵測</a:t>
            </a:r>
            <a:r>
              <a:rPr lang="en-US" altLang="zh-TW" sz="1200" dirty="0"/>
              <a:t>(A/D)</a:t>
            </a:r>
            <a:r>
              <a:rPr lang="zh-TW" altLang="en-US" sz="1200" dirty="0"/>
              <a:t>範例</a:t>
            </a:r>
          </a:p>
          <a:p>
            <a:r>
              <a:rPr lang="en-US" altLang="zh-TW" sz="1200" dirty="0"/>
              <a:t>|---ex_M180 --- </a:t>
            </a:r>
            <a:r>
              <a:rPr lang="zh-TW" altLang="en-US" sz="1200" dirty="0"/>
              <a:t>傾斜震動偵測</a:t>
            </a:r>
            <a:r>
              <a:rPr lang="en-US" altLang="zh-TW" sz="1200" dirty="0"/>
              <a:t>(INT)</a:t>
            </a:r>
            <a:r>
              <a:rPr lang="zh-TW" altLang="en-US" sz="1200" dirty="0"/>
              <a:t>範例</a:t>
            </a:r>
          </a:p>
          <a:p>
            <a:r>
              <a:rPr lang="en-US" altLang="zh-TW" sz="1200" dirty="0"/>
              <a:t>|---ex_M190 --- </a:t>
            </a:r>
            <a:r>
              <a:rPr lang="zh-TW" altLang="en-US" sz="1200" dirty="0"/>
              <a:t>可變電阻</a:t>
            </a:r>
            <a:r>
              <a:rPr lang="en-US" altLang="zh-TW" sz="1200" dirty="0"/>
              <a:t>(A/D)</a:t>
            </a:r>
            <a:r>
              <a:rPr lang="zh-TW" altLang="en-US" sz="1200" dirty="0"/>
              <a:t>範例</a:t>
            </a:r>
          </a:p>
          <a:p>
            <a:r>
              <a:rPr lang="en-US" altLang="zh-TW" sz="1200" dirty="0"/>
              <a:t>|---ex_M200 --- </a:t>
            </a:r>
            <a:r>
              <a:rPr lang="zh-TW" altLang="en-US" sz="1200" dirty="0"/>
              <a:t>溫濕度偵測</a:t>
            </a:r>
            <a:r>
              <a:rPr lang="en-US" altLang="zh-TW" sz="1200" dirty="0"/>
              <a:t>(I2C)</a:t>
            </a:r>
            <a:r>
              <a:rPr lang="zh-TW" altLang="en-US" sz="1200" dirty="0"/>
              <a:t>範例</a:t>
            </a:r>
          </a:p>
          <a:p>
            <a:r>
              <a:rPr lang="en-US" altLang="zh-TW" sz="1200" dirty="0"/>
              <a:t>|---ex_M210 --- </a:t>
            </a:r>
            <a:r>
              <a:rPr lang="zh-TW" altLang="en-US" sz="1200" dirty="0"/>
              <a:t>語音電壓輸出</a:t>
            </a:r>
            <a:r>
              <a:rPr lang="en-US" altLang="zh-TW" sz="1200" dirty="0"/>
              <a:t>D/A(SPI)</a:t>
            </a:r>
            <a:r>
              <a:rPr lang="zh-TW" altLang="en-US" sz="1200" dirty="0"/>
              <a:t>範例</a:t>
            </a:r>
          </a:p>
          <a:p>
            <a:r>
              <a:rPr lang="en-US" altLang="zh-TW" sz="1200" dirty="0"/>
              <a:t>|---ex_M220 --- </a:t>
            </a:r>
            <a:r>
              <a:rPr lang="zh-TW" altLang="en-US" sz="1200" dirty="0"/>
              <a:t>三軸位移加速度</a:t>
            </a:r>
            <a:r>
              <a:rPr lang="en-US" altLang="zh-TW" sz="1200" dirty="0"/>
              <a:t>(SPI)</a:t>
            </a:r>
            <a:r>
              <a:rPr lang="zh-TW" altLang="en-US" sz="1200" dirty="0"/>
              <a:t>範例</a:t>
            </a:r>
          </a:p>
          <a:p>
            <a:r>
              <a:rPr lang="en-US" altLang="zh-TW" sz="1200" dirty="0"/>
              <a:t>|---ex_M220_uart --- </a:t>
            </a:r>
            <a:r>
              <a:rPr lang="zh-TW" altLang="en-US" sz="1200" dirty="0"/>
              <a:t>三軸位移加速度</a:t>
            </a:r>
            <a:r>
              <a:rPr lang="en-US" altLang="zh-TW" sz="1200" dirty="0"/>
              <a:t>(SPI)</a:t>
            </a:r>
            <a:r>
              <a:rPr lang="zh-TW" altLang="en-US" sz="1200" dirty="0"/>
              <a:t>通訊範例</a:t>
            </a:r>
          </a:p>
          <a:p>
            <a:r>
              <a:rPr lang="en-US" altLang="zh-TW" sz="1200" dirty="0"/>
              <a:t>|---ex_M230 --- </a:t>
            </a:r>
            <a:r>
              <a:rPr lang="zh-TW" altLang="en-US" sz="1200" dirty="0"/>
              <a:t>串列記憶體</a:t>
            </a:r>
            <a:r>
              <a:rPr lang="en-US" altLang="zh-TW" sz="1200" dirty="0"/>
              <a:t>(I2C)</a:t>
            </a:r>
            <a:r>
              <a:rPr lang="zh-TW" altLang="en-US" sz="1200" dirty="0"/>
              <a:t>範例</a:t>
            </a:r>
          </a:p>
          <a:p>
            <a:r>
              <a:rPr lang="en-US" altLang="zh-TW" sz="1200" dirty="0"/>
              <a:t>|---ex_M240 --- </a:t>
            </a:r>
            <a:r>
              <a:rPr lang="zh-TW" altLang="en-US" sz="1200" dirty="0"/>
              <a:t>全彩</a:t>
            </a:r>
            <a:r>
              <a:rPr lang="en-US" altLang="zh-TW" sz="1200" dirty="0"/>
              <a:t>LED</a:t>
            </a:r>
            <a:r>
              <a:rPr lang="zh-TW" altLang="en-US" sz="1200" dirty="0"/>
              <a:t>調光</a:t>
            </a:r>
            <a:r>
              <a:rPr lang="en-US" altLang="zh-TW" sz="1200" dirty="0"/>
              <a:t>(PWM)</a:t>
            </a:r>
            <a:r>
              <a:rPr lang="zh-TW" altLang="en-US" sz="1200" dirty="0"/>
              <a:t>範例</a:t>
            </a:r>
          </a:p>
          <a:p>
            <a:r>
              <a:rPr lang="en-US" altLang="zh-TW" sz="1200" dirty="0"/>
              <a:t>|---ex_M250 --- RFID</a:t>
            </a:r>
            <a:r>
              <a:rPr lang="zh-TW" altLang="en-US" sz="1200" dirty="0"/>
              <a:t>讀卡模組</a:t>
            </a:r>
            <a:r>
              <a:rPr lang="en-US" altLang="zh-TW" sz="1200" dirty="0"/>
              <a:t>(DI)</a:t>
            </a:r>
            <a:r>
              <a:rPr lang="zh-TW" altLang="en-US" sz="1200" dirty="0"/>
              <a:t>範例</a:t>
            </a:r>
          </a:p>
          <a:p>
            <a:r>
              <a:rPr lang="en-US" altLang="zh-TW" sz="1200" dirty="0"/>
              <a:t>|---ex_M260 --- </a:t>
            </a:r>
            <a:r>
              <a:rPr lang="zh-TW" altLang="en-US" sz="1200" dirty="0"/>
              <a:t>角速度偵測陀螺儀</a:t>
            </a:r>
            <a:r>
              <a:rPr lang="en-US" altLang="zh-TW" sz="1200" dirty="0"/>
              <a:t>(SPI)</a:t>
            </a:r>
            <a:r>
              <a:rPr lang="zh-TW" altLang="en-US" sz="1200" dirty="0"/>
              <a:t>範例</a:t>
            </a:r>
          </a:p>
          <a:p>
            <a:r>
              <a:rPr lang="en-US" altLang="zh-TW" sz="1200" dirty="0"/>
              <a:t>|---ex_M270 --- </a:t>
            </a:r>
            <a:r>
              <a:rPr lang="zh-TW" altLang="en-US" sz="1200" dirty="0"/>
              <a:t>繼電器</a:t>
            </a:r>
            <a:r>
              <a:rPr lang="en-US" altLang="zh-TW" sz="1200" dirty="0"/>
              <a:t>/</a:t>
            </a:r>
            <a:r>
              <a:rPr lang="zh-TW" altLang="en-US" sz="1200" dirty="0"/>
              <a:t>按鍵</a:t>
            </a:r>
            <a:r>
              <a:rPr lang="en-US" altLang="zh-TW" sz="1200" dirty="0"/>
              <a:t>(DI/DO)</a:t>
            </a:r>
            <a:r>
              <a:rPr lang="zh-TW" altLang="en-US" sz="1200" dirty="0"/>
              <a:t>範例</a:t>
            </a:r>
          </a:p>
          <a:p>
            <a:r>
              <a:rPr lang="en-US" altLang="zh-TW" sz="1200" dirty="0"/>
              <a:t>|---ex_M280 --- </a:t>
            </a:r>
            <a:r>
              <a:rPr lang="zh-TW" altLang="en-US" sz="1200" dirty="0"/>
              <a:t>馬達風扇控制</a:t>
            </a:r>
            <a:r>
              <a:rPr lang="en-US" altLang="zh-TW" sz="1200" dirty="0"/>
              <a:t>(PWM)</a:t>
            </a:r>
            <a:r>
              <a:rPr lang="zh-TW" altLang="en-US" sz="1200" dirty="0"/>
              <a:t>範例</a:t>
            </a:r>
          </a:p>
          <a:p>
            <a:r>
              <a:rPr lang="en-US" altLang="zh-TW" sz="1200" dirty="0"/>
              <a:t>|---ex_M290 --- </a:t>
            </a:r>
            <a:r>
              <a:rPr lang="zh-TW" altLang="en-US" sz="1200" dirty="0"/>
              <a:t>麥克風輸入</a:t>
            </a:r>
            <a:r>
              <a:rPr lang="en-US" altLang="zh-TW" sz="1200" dirty="0"/>
              <a:t>(A/D)</a:t>
            </a:r>
            <a:r>
              <a:rPr lang="zh-TW" altLang="en-US" sz="1200" dirty="0"/>
              <a:t>範例</a:t>
            </a:r>
          </a:p>
          <a:p>
            <a:r>
              <a:rPr lang="en-US" altLang="zh-TW" sz="1200" dirty="0"/>
              <a:t>|---ex_M300 --- </a:t>
            </a:r>
            <a:r>
              <a:rPr lang="zh-TW" altLang="en-US" sz="1200" dirty="0"/>
              <a:t>超音波收發</a:t>
            </a:r>
            <a:r>
              <a:rPr lang="en-US" altLang="zh-TW" sz="1200" dirty="0"/>
              <a:t>(DI/Timer)</a:t>
            </a:r>
          </a:p>
          <a:p>
            <a:r>
              <a:rPr lang="en-US" altLang="zh-TW" sz="1200" dirty="0"/>
              <a:t>|---ex_M310 --- </a:t>
            </a:r>
            <a:r>
              <a:rPr lang="zh-TW" altLang="en-US" sz="1200" dirty="0"/>
              <a:t>光遮斷偵測</a:t>
            </a:r>
            <a:r>
              <a:rPr lang="en-US" altLang="zh-TW" sz="1200" dirty="0"/>
              <a:t>(DI/DO)</a:t>
            </a:r>
          </a:p>
          <a:p>
            <a:r>
              <a:rPr lang="en-US" altLang="zh-TW" sz="1200" dirty="0"/>
              <a:t>|---ex_M320 --- </a:t>
            </a:r>
            <a:r>
              <a:rPr lang="zh-TW" altLang="en-US" sz="1200" dirty="0"/>
              <a:t>紅外線溫度感測</a:t>
            </a:r>
            <a:r>
              <a:rPr lang="en-US" altLang="zh-TW" sz="1200" dirty="0"/>
              <a:t>(I2C)</a:t>
            </a:r>
            <a:r>
              <a:rPr lang="zh-TW" altLang="en-US" sz="1200" dirty="0"/>
              <a:t>範例</a:t>
            </a:r>
          </a:p>
          <a:p>
            <a:r>
              <a:rPr lang="en-US" altLang="zh-TW" sz="1200" dirty="0" smtClean="0"/>
              <a:t>……………….</a:t>
            </a:r>
            <a:endParaRPr lang="zh-TW" alt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357313" y="404813"/>
            <a:ext cx="7072312" cy="839787"/>
          </a:xfrm>
        </p:spPr>
        <p:txBody>
          <a:bodyPr/>
          <a:lstStyle/>
          <a:p>
            <a:pPr eaLnBrk="1" hangingPunct="1"/>
            <a:r>
              <a:rPr lang="zh-TW" altLang="en-US" b="1" smtClean="0">
                <a:latin typeface="微軟正黑體" pitchFamily="34" charset="-120"/>
                <a:ea typeface="微軟正黑體" pitchFamily="34" charset="-120"/>
              </a:rPr>
              <a:t>安裝燒錄韌體工具與驅動</a:t>
            </a:r>
          </a:p>
        </p:txBody>
      </p:sp>
      <p:sp>
        <p:nvSpPr>
          <p:cNvPr id="4813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安裝 </a:t>
            </a:r>
            <a:r>
              <a:rPr lang="en-US" altLang="zh-TW" b="1">
                <a:latin typeface="微軟正黑體" pitchFamily="34" charset="-120"/>
                <a:ea typeface="微軟正黑體" pitchFamily="34" charset="-120"/>
              </a:rPr>
              <a:t>TI SmartRF Flash Programmer</a:t>
            </a:r>
            <a:endParaRPr lang="zh-TW" altLang="en-US" b="1">
              <a:latin typeface="微軟正黑體" pitchFamily="34" charset="-120"/>
              <a:ea typeface="微軟正黑體" pitchFamily="34" charset="-120"/>
            </a:endParaRPr>
          </a:p>
        </p:txBody>
      </p:sp>
      <p:sp>
        <p:nvSpPr>
          <p:cNvPr id="48132" name="矩形 9"/>
          <p:cNvSpPr>
            <a:spLocks noChangeArrowheads="1"/>
          </p:cNvSpPr>
          <p:nvPr/>
        </p:nvSpPr>
        <p:spPr bwMode="auto">
          <a:xfrm>
            <a:off x="642938" y="5786438"/>
            <a:ext cx="61065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TW" altLang="en-US" b="1" dirty="0">
                <a:latin typeface="微軟正黑體" pitchFamily="34" charset="-120"/>
                <a:ea typeface="微軟正黑體" pitchFamily="34" charset="-120"/>
              </a:rPr>
              <a:t>安裝檔 </a:t>
            </a:r>
            <a:r>
              <a:rPr lang="en-US" altLang="zh-TW" b="1" dirty="0" smtClean="0">
                <a:latin typeface="微軟正黑體" pitchFamily="34" charset="-120"/>
                <a:ea typeface="微軟正黑體" pitchFamily="34" charset="-120"/>
              </a:rPr>
              <a:t>SDK\Software\</a:t>
            </a:r>
            <a:r>
              <a:rPr lang="en-US" altLang="zh-TW" b="1" dirty="0" smtClean="0">
                <a:latin typeface="微軟正黑體" pitchFamily="34" charset="-120"/>
                <a:ea typeface="微軟正黑體" pitchFamily="34" charset="-120"/>
              </a:rPr>
              <a:t>Setup_SmartRFProgr_1.8.1.exe</a:t>
            </a:r>
            <a:endParaRPr lang="zh-TW" altLang="en-US" b="1" dirty="0">
              <a:latin typeface="微軟正黑體" pitchFamily="34" charset="-120"/>
              <a:ea typeface="微軟正黑體" pitchFamily="34" charset="-120"/>
            </a:endParaRPr>
          </a:p>
        </p:txBody>
      </p:sp>
      <p:pic>
        <p:nvPicPr>
          <p:cNvPr id="4813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750" y="1857375"/>
            <a:ext cx="2338388"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86250" y="1857375"/>
            <a:ext cx="2343150"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5" name="矩形 11"/>
          <p:cNvSpPr>
            <a:spLocks noChangeArrowheads="1"/>
          </p:cNvSpPr>
          <p:nvPr/>
        </p:nvSpPr>
        <p:spPr bwMode="auto">
          <a:xfrm>
            <a:off x="622300" y="6215063"/>
            <a:ext cx="71643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TW" altLang="en-US" b="1">
                <a:latin typeface="微軟正黑體" pitchFamily="34" charset="-120"/>
                <a:ea typeface="微軟正黑體" pitchFamily="34" charset="-120"/>
              </a:rPr>
              <a:t>驅動程式目錄 </a:t>
            </a:r>
            <a:r>
              <a:rPr lang="en-US" altLang="zh-TW" b="1">
                <a:latin typeface="微軟正黑體" pitchFamily="34" charset="-120"/>
                <a:ea typeface="微軟正黑體" pitchFamily="34" charset="-120"/>
              </a:rPr>
              <a:t>C:\Program Files\Texas Instruments\Extras\Drivers</a:t>
            </a:r>
            <a:endParaRPr lang="zh-TW" altLang="en-US" b="1">
              <a:latin typeface="微軟正黑體" pitchFamily="34" charset="-120"/>
              <a:ea typeface="微軟正黑體" pitchFamily="34" charset="-120"/>
            </a:endParaRPr>
          </a:p>
        </p:txBody>
      </p:sp>
      <p:pic>
        <p:nvPicPr>
          <p:cNvPr id="48136"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72063" y="4357688"/>
            <a:ext cx="561975"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7"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428750" y="3786188"/>
            <a:ext cx="2357438" cy="179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922" b="944"/>
          <a:stretch>
            <a:fillRect/>
          </a:stretch>
        </p:blipFill>
        <p:spPr bwMode="auto">
          <a:xfrm>
            <a:off x="2123728" y="1916832"/>
            <a:ext cx="5707520" cy="3940760"/>
          </a:xfrm>
          <a:prstGeom prst="rect">
            <a:avLst/>
          </a:prstGeom>
          <a:noFill/>
          <a:ln w="9525">
            <a:noFill/>
            <a:miter lim="800000"/>
            <a:headEnd/>
            <a:tailEnd/>
          </a:ln>
        </p:spPr>
      </p:pic>
      <p:sp>
        <p:nvSpPr>
          <p:cNvPr id="49154" name="Rectangle 2"/>
          <p:cNvSpPr>
            <a:spLocks noGrp="1" noChangeArrowheads="1"/>
          </p:cNvSpPr>
          <p:nvPr>
            <p:ph type="title"/>
          </p:nvPr>
        </p:nvSpPr>
        <p:spPr>
          <a:xfrm>
            <a:off x="1357313" y="404813"/>
            <a:ext cx="7072312" cy="839787"/>
          </a:xfrm>
        </p:spPr>
        <p:txBody>
          <a:bodyPr/>
          <a:lstStyle/>
          <a:p>
            <a:pPr eaLnBrk="1" hangingPunct="1"/>
            <a:r>
              <a:rPr lang="zh-TW" altLang="en-US" b="1" smtClean="0">
                <a:latin typeface="微軟正黑體" pitchFamily="34" charset="-120"/>
                <a:ea typeface="微軟正黑體" pitchFamily="34" charset="-120"/>
              </a:rPr>
              <a:t>燒錄工具使用</a:t>
            </a:r>
          </a:p>
        </p:txBody>
      </p:sp>
      <p:sp>
        <p:nvSpPr>
          <p:cNvPr id="49155"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使用 </a:t>
            </a:r>
            <a:r>
              <a:rPr lang="en-US" altLang="zh-TW" b="1">
                <a:latin typeface="微軟正黑體" pitchFamily="34" charset="-120"/>
                <a:ea typeface="微軟正黑體" pitchFamily="34" charset="-120"/>
              </a:rPr>
              <a:t>TI SmartRF Flash Programmer</a:t>
            </a:r>
            <a:endParaRPr lang="zh-TW" altLang="en-US" b="1">
              <a:latin typeface="微軟正黑體" pitchFamily="34" charset="-120"/>
              <a:ea typeface="微軟正黑體" pitchFamily="34" charset="-120"/>
            </a:endParaRPr>
          </a:p>
        </p:txBody>
      </p:sp>
      <p:pic>
        <p:nvPicPr>
          <p:cNvPr id="49157"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57697" y="2996952"/>
            <a:ext cx="561975"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9" name="Oval 8"/>
          <p:cNvSpPr>
            <a:spLocks noChangeArrowheads="1"/>
          </p:cNvSpPr>
          <p:nvPr/>
        </p:nvSpPr>
        <p:spPr bwMode="auto">
          <a:xfrm>
            <a:off x="3203848" y="2060848"/>
            <a:ext cx="990600" cy="352425"/>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49160" name="Oval 9"/>
          <p:cNvSpPr>
            <a:spLocks noChangeArrowheads="1"/>
          </p:cNvSpPr>
          <p:nvPr/>
        </p:nvSpPr>
        <p:spPr bwMode="auto">
          <a:xfrm>
            <a:off x="7236296" y="3068960"/>
            <a:ext cx="704850" cy="285750"/>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49161" name="Oval 10"/>
          <p:cNvSpPr>
            <a:spLocks noChangeArrowheads="1"/>
          </p:cNvSpPr>
          <p:nvPr/>
        </p:nvSpPr>
        <p:spPr bwMode="auto">
          <a:xfrm>
            <a:off x="3667522" y="4396904"/>
            <a:ext cx="1352550" cy="285750"/>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49162" name="Oval 11"/>
          <p:cNvSpPr>
            <a:spLocks noChangeArrowheads="1"/>
          </p:cNvSpPr>
          <p:nvPr/>
        </p:nvSpPr>
        <p:spPr bwMode="auto">
          <a:xfrm>
            <a:off x="5048647" y="5039841"/>
            <a:ext cx="1133475" cy="333375"/>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49163" name="Oval 12"/>
          <p:cNvSpPr>
            <a:spLocks noChangeArrowheads="1"/>
          </p:cNvSpPr>
          <p:nvPr/>
        </p:nvSpPr>
        <p:spPr bwMode="auto">
          <a:xfrm>
            <a:off x="4139952" y="2484710"/>
            <a:ext cx="1905000" cy="285750"/>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14" name="矩形 11"/>
          <p:cNvSpPr>
            <a:spLocks noChangeArrowheads="1"/>
          </p:cNvSpPr>
          <p:nvPr/>
        </p:nvSpPr>
        <p:spPr bwMode="auto">
          <a:xfrm>
            <a:off x="654248" y="5941715"/>
            <a:ext cx="7950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TW" b="1" dirty="0">
                <a:latin typeface="微軟正黑體" pitchFamily="34" charset="-120"/>
                <a:ea typeface="微軟正黑體" pitchFamily="34" charset="-120"/>
              </a:rPr>
              <a:t>MCU</a:t>
            </a:r>
            <a:r>
              <a:rPr lang="zh-TW" altLang="en-US" b="1" dirty="0">
                <a:latin typeface="微軟正黑體" pitchFamily="34" charset="-120"/>
                <a:ea typeface="微軟正黑體" pitchFamily="34" charset="-120"/>
              </a:rPr>
              <a:t>板 範例目錄 </a:t>
            </a:r>
            <a:r>
              <a:rPr lang="en-US" altLang="zh-TW" b="1" dirty="0">
                <a:latin typeface="微軟正黑體" pitchFamily="34" charset="-120"/>
                <a:ea typeface="微軟正黑體" pitchFamily="34" charset="-120"/>
              </a:rPr>
              <a:t>SDK\Example\CC2530_ex_</a:t>
            </a:r>
            <a:r>
              <a:rPr lang="zh-TW" altLang="en-US" b="1" dirty="0">
                <a:latin typeface="微軟正黑體" pitchFamily="34" charset="-120"/>
                <a:ea typeface="微軟正黑體" pitchFamily="34" charset="-120"/>
              </a:rPr>
              <a:t>基本款</a:t>
            </a:r>
            <a:r>
              <a:rPr lang="en-US" altLang="zh-TW" b="1" dirty="0" smtClean="0">
                <a:latin typeface="微軟正黑體" pitchFamily="34" charset="-120"/>
                <a:ea typeface="微軟正黑體" pitchFamily="34" charset="-120"/>
              </a:rPr>
              <a:t>\</a:t>
            </a:r>
            <a:r>
              <a:rPr lang="en-US" altLang="zh-TW" b="1" dirty="0">
                <a:latin typeface="微軟正黑體" pitchFamily="34" charset="-120"/>
                <a:ea typeface="微軟正黑體" pitchFamily="34" charset="-120"/>
              </a:rPr>
              <a:t>zigbee-mcu1\</a:t>
            </a:r>
            <a:endParaRPr lang="zh-TW" altLang="en-US" b="1" dirty="0">
              <a:latin typeface="微軟正黑體" pitchFamily="34" charset="-120"/>
              <a:ea typeface="微軟正黑體" pitchFamily="34" charset="-120"/>
            </a:endParaRPr>
          </a:p>
        </p:txBody>
      </p:sp>
      <p:sp>
        <p:nvSpPr>
          <p:cNvPr id="15" name="矩形 20"/>
          <p:cNvSpPr>
            <a:spLocks noChangeArrowheads="1"/>
          </p:cNvSpPr>
          <p:nvPr/>
        </p:nvSpPr>
        <p:spPr bwMode="auto">
          <a:xfrm>
            <a:off x="633611" y="6227465"/>
            <a:ext cx="7950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TW" altLang="en-US" b="1" dirty="0">
                <a:latin typeface="微軟正黑體" pitchFamily="34" charset="-120"/>
                <a:ea typeface="微軟正黑體" pitchFamily="34" charset="-120"/>
              </a:rPr>
              <a:t>主實驗板 範例目錄 </a:t>
            </a:r>
            <a:r>
              <a:rPr lang="en-US" altLang="zh-TW" b="1" dirty="0">
                <a:latin typeface="微軟正黑體" pitchFamily="34" charset="-120"/>
                <a:ea typeface="微軟正黑體" pitchFamily="34" charset="-120"/>
              </a:rPr>
              <a:t>SDK\Example\CC2530_ex_</a:t>
            </a:r>
            <a:r>
              <a:rPr lang="zh-TW" altLang="en-US" b="1" dirty="0">
                <a:latin typeface="微軟正黑體" pitchFamily="34" charset="-120"/>
                <a:ea typeface="微軟正黑體" pitchFamily="34" charset="-120"/>
              </a:rPr>
              <a:t>基本款</a:t>
            </a:r>
            <a:r>
              <a:rPr lang="en-US" altLang="zh-TW" b="1" dirty="0" smtClean="0">
                <a:latin typeface="微軟正黑體" pitchFamily="34" charset="-120"/>
                <a:ea typeface="微軟正黑體" pitchFamily="34" charset="-120"/>
              </a:rPr>
              <a:t>\mcu-kit1</a:t>
            </a:r>
            <a:r>
              <a:rPr lang="en-US" altLang="zh-TW" b="1" dirty="0">
                <a:latin typeface="微軟正黑體" pitchFamily="34" charset="-120"/>
                <a:ea typeface="微軟正黑體" pitchFamily="34" charset="-120"/>
              </a:rPr>
              <a:t>\</a:t>
            </a:r>
            <a:endParaRPr lang="zh-TW" altLang="en-US" b="1" dirty="0">
              <a:latin typeface="微軟正黑體" pitchFamily="34" charset="-120"/>
              <a:ea typeface="微軟正黑體" pitchFamily="34" charset="-12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357313" y="404813"/>
            <a:ext cx="7072312" cy="839787"/>
          </a:xfrm>
        </p:spPr>
        <p:txBody>
          <a:bodyPr/>
          <a:lstStyle/>
          <a:p>
            <a:pPr eaLnBrk="1" hangingPunct="1"/>
            <a:r>
              <a:rPr lang="zh-TW" altLang="en-US" b="1" smtClean="0">
                <a:latin typeface="微軟正黑體" pitchFamily="34" charset="-120"/>
                <a:ea typeface="微軟正黑體" pitchFamily="34" charset="-120"/>
              </a:rPr>
              <a:t>燒錄實驗範例程式測試</a:t>
            </a:r>
          </a:p>
        </p:txBody>
      </p:sp>
      <p:sp>
        <p:nvSpPr>
          <p:cNvPr id="50179"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MCU</a:t>
            </a:r>
            <a:r>
              <a:rPr lang="zh-TW" altLang="en-US" b="1">
                <a:latin typeface="微軟正黑體" pitchFamily="34" charset="-120"/>
                <a:ea typeface="微軟正黑體" pitchFamily="34" charset="-120"/>
              </a:rPr>
              <a:t>板範例、主實驗板範例</a:t>
            </a:r>
          </a:p>
        </p:txBody>
      </p:sp>
      <p:sp>
        <p:nvSpPr>
          <p:cNvPr id="5" name="Rectangle 3"/>
          <p:cNvSpPr txBox="1">
            <a:spLocks noChangeArrowheads="1"/>
          </p:cNvSpPr>
          <p:nvPr/>
        </p:nvSpPr>
        <p:spPr bwMode="auto">
          <a:xfrm>
            <a:off x="0" y="2184549"/>
            <a:ext cx="9433048" cy="4268787"/>
          </a:xfrm>
          <a:prstGeom prst="rect">
            <a:avLst/>
          </a:prstGeom>
          <a:noFill/>
          <a:ln w="9525">
            <a:noFill/>
            <a:miter lim="800000"/>
            <a:headEnd/>
            <a:tailEnd/>
          </a:ln>
        </p:spPr>
        <p:txBody>
          <a:bodyPr/>
          <a:lstStyle/>
          <a:p>
            <a:pPr marL="341313" indent="-341313">
              <a:spcBef>
                <a:spcPct val="20000"/>
              </a:spcBef>
              <a:buClr>
                <a:schemeClr val="folHlink"/>
              </a:buClr>
              <a:buSzPct val="60000"/>
              <a:buFont typeface="Wingdings" pitchFamily="2" charset="2"/>
              <a:buChar char="n"/>
              <a:defRPr/>
            </a:pPr>
            <a:r>
              <a:rPr lang="en-US" altLang="zh-TW" sz="2800" b="1" kern="0" dirty="0">
                <a:latin typeface="微軟正黑體" pitchFamily="34" charset="-120"/>
                <a:ea typeface="微軟正黑體" pitchFamily="34" charset="-120"/>
              </a:rPr>
              <a:t>MCU</a:t>
            </a:r>
            <a:r>
              <a:rPr lang="zh-TW" altLang="en-US" sz="2800" b="1" kern="0" dirty="0">
                <a:latin typeface="微軟正黑體" pitchFamily="34" charset="-120"/>
                <a:ea typeface="微軟正黑體" pitchFamily="34" charset="-120"/>
              </a:rPr>
              <a:t>板範例</a:t>
            </a:r>
            <a:endParaRPr lang="en-US" altLang="zh-TW" sz="2800" b="1" kern="0" dirty="0">
              <a:latin typeface="微軟正黑體" pitchFamily="34" charset="-120"/>
              <a:ea typeface="微軟正黑體" pitchFamily="34" charset="-120"/>
            </a:endParaRP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smtClean="0">
                <a:latin typeface="微軟正黑體" pitchFamily="34" charset="-120"/>
                <a:ea typeface="微軟正黑體" pitchFamily="34" charset="-120"/>
              </a:rPr>
              <a:t>SDK\Example\CC2530_ex_</a:t>
            </a:r>
            <a:r>
              <a:rPr lang="zh-TW" altLang="en-US" sz="2000" b="1" kern="0" dirty="0" smtClean="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a:t>
            </a:r>
            <a:r>
              <a:rPr lang="en-US" altLang="zh-TW" sz="2000" b="1" kern="0" dirty="0">
                <a:latin typeface="微軟正黑體" pitchFamily="34" charset="-120"/>
                <a:ea typeface="微軟正黑體" pitchFamily="34" charset="-120"/>
              </a:rPr>
              <a:t>zigbee-mcu1\</a:t>
            </a:r>
            <a:r>
              <a:rPr lang="en-US" altLang="zh-TW" sz="2000" b="1" kern="0" dirty="0" err="1">
                <a:latin typeface="微軟正黑體" pitchFamily="34" charset="-120"/>
                <a:ea typeface="微軟正黑體" pitchFamily="34" charset="-120"/>
              </a:rPr>
              <a:t>ex_io</a:t>
            </a:r>
            <a:r>
              <a:rPr lang="en-US" altLang="zh-TW" sz="2000" b="1" kern="0" dirty="0">
                <a:latin typeface="微軟正黑體" pitchFamily="34" charset="-120"/>
                <a:ea typeface="微軟正黑體" pitchFamily="34" charset="-120"/>
              </a:rPr>
              <a:t>\debug\Exe</a:t>
            </a: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smtClean="0">
                <a:latin typeface="微軟正黑體" pitchFamily="34" charset="-120"/>
                <a:ea typeface="微軟正黑體" pitchFamily="34" charset="-120"/>
              </a:rPr>
              <a:t>SDK\Example\CC2530_ex_</a:t>
            </a:r>
            <a:r>
              <a:rPr lang="zh-TW" altLang="en-US" sz="2000" b="1" kern="0" dirty="0" smtClean="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a:t>
            </a:r>
            <a:r>
              <a:rPr lang="en-US" altLang="zh-TW" sz="2000" b="1" kern="0" dirty="0">
                <a:latin typeface="微軟正黑體" pitchFamily="34" charset="-120"/>
                <a:ea typeface="微軟正黑體" pitchFamily="34" charset="-120"/>
              </a:rPr>
              <a:t>zigbee-mcu1\</a:t>
            </a:r>
            <a:r>
              <a:rPr lang="en-US" altLang="zh-TW" sz="2000" b="1" kern="0" dirty="0" err="1">
                <a:latin typeface="微軟正黑體" pitchFamily="34" charset="-120"/>
                <a:ea typeface="微軟正黑體" pitchFamily="34" charset="-120"/>
              </a:rPr>
              <a:t>ex_switch</a:t>
            </a:r>
            <a:r>
              <a:rPr lang="en-US" altLang="zh-TW" sz="2000" b="1" kern="0" dirty="0">
                <a:latin typeface="微軟正黑體" pitchFamily="34" charset="-120"/>
                <a:ea typeface="微軟正黑體" pitchFamily="34" charset="-120"/>
              </a:rPr>
              <a:t>\debug\Exe</a:t>
            </a: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smtClean="0">
                <a:latin typeface="微軟正黑體" pitchFamily="34" charset="-120"/>
                <a:ea typeface="微軟正黑體" pitchFamily="34" charset="-120"/>
              </a:rPr>
              <a:t>SDK\Example\CC2530_ex_</a:t>
            </a:r>
            <a:r>
              <a:rPr lang="zh-TW" altLang="en-US" sz="2000" b="1" kern="0" dirty="0" smtClean="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a:t>
            </a:r>
            <a:r>
              <a:rPr lang="en-US" altLang="zh-TW" sz="2000" b="1" kern="0" dirty="0">
                <a:latin typeface="微軟正黑體" pitchFamily="34" charset="-120"/>
                <a:ea typeface="微軟正黑體" pitchFamily="34" charset="-120"/>
              </a:rPr>
              <a:t>zigbee-mcu1\</a:t>
            </a:r>
            <a:r>
              <a:rPr lang="en-US" altLang="zh-TW" sz="2000" b="1" kern="0" dirty="0" err="1">
                <a:latin typeface="微軟正黑體" pitchFamily="34" charset="-120"/>
                <a:ea typeface="微軟正黑體" pitchFamily="34" charset="-120"/>
              </a:rPr>
              <a:t>ex_light</a:t>
            </a:r>
            <a:r>
              <a:rPr lang="en-US" altLang="zh-TW" sz="2000" b="1" kern="0" dirty="0">
                <a:latin typeface="微軟正黑體" pitchFamily="34" charset="-120"/>
                <a:ea typeface="微軟正黑體" pitchFamily="34" charset="-120"/>
              </a:rPr>
              <a:t>\debug\Exe</a:t>
            </a:r>
          </a:p>
          <a:p>
            <a:pPr marL="341313" indent="-341313">
              <a:spcBef>
                <a:spcPct val="20000"/>
              </a:spcBef>
              <a:buClr>
                <a:schemeClr val="folHlink"/>
              </a:buClr>
              <a:buSzPct val="60000"/>
              <a:defRPr/>
            </a:pPr>
            <a:endParaRPr lang="en-US" altLang="zh-TW" sz="2000" b="1" kern="0" dirty="0">
              <a:latin typeface="微軟正黑體" pitchFamily="34" charset="-120"/>
              <a:ea typeface="微軟正黑體" pitchFamily="34" charset="-120"/>
            </a:endParaRPr>
          </a:p>
          <a:p>
            <a:pPr marL="341313" indent="-341313">
              <a:spcBef>
                <a:spcPct val="20000"/>
              </a:spcBef>
              <a:buClr>
                <a:schemeClr val="folHlink"/>
              </a:buClr>
              <a:buSzPct val="60000"/>
              <a:buFont typeface="Wingdings" pitchFamily="2" charset="2"/>
              <a:buChar char="n"/>
              <a:defRPr/>
            </a:pPr>
            <a:r>
              <a:rPr lang="zh-TW" altLang="en-US" sz="2800" b="1" kern="0" dirty="0">
                <a:latin typeface="微軟正黑體" pitchFamily="34" charset="-120"/>
                <a:ea typeface="微軟正黑體" pitchFamily="34" charset="-120"/>
              </a:rPr>
              <a:t>主實驗板範例</a:t>
            </a:r>
            <a:endParaRPr lang="en-US" altLang="zh-TW" sz="2800" b="1" kern="0" dirty="0">
              <a:latin typeface="微軟正黑體" pitchFamily="34" charset="-120"/>
              <a:ea typeface="微軟正黑體" pitchFamily="34" charset="-120"/>
            </a:endParaRP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smtClean="0">
                <a:latin typeface="微軟正黑體" pitchFamily="34" charset="-120"/>
                <a:ea typeface="微軟正黑體" pitchFamily="34" charset="-120"/>
              </a:rPr>
              <a:t>SDK\Example\CC2530_ex</a:t>
            </a:r>
            <a:r>
              <a:rPr lang="en-US" altLang="zh-TW" sz="2000" b="1" kern="0" dirty="0">
                <a:latin typeface="微軟正黑體" pitchFamily="34" charset="-120"/>
                <a:ea typeface="微軟正黑體" pitchFamily="34" charset="-120"/>
              </a:rPr>
              <a:t>_</a:t>
            </a:r>
            <a:r>
              <a:rPr lang="zh-TW" altLang="en-US" sz="2000" b="1" kern="0" dirty="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\mcu-kit1\</a:t>
            </a:r>
            <a:r>
              <a:rPr lang="en-US" altLang="zh-TW" sz="2000" b="1" kern="0" dirty="0" err="1" smtClean="0">
                <a:latin typeface="微軟正黑體" pitchFamily="34" charset="-120"/>
                <a:ea typeface="微軟正黑體" pitchFamily="34" charset="-120"/>
              </a:rPr>
              <a:t>ex_keypad_lcd</a:t>
            </a:r>
            <a:r>
              <a:rPr lang="en-US" altLang="zh-TW" sz="2000" b="1" kern="0" dirty="0" smtClean="0">
                <a:latin typeface="微軟正黑體" pitchFamily="34" charset="-120"/>
                <a:ea typeface="微軟正黑體" pitchFamily="34" charset="-120"/>
              </a:rPr>
              <a:t>\debug\Exe</a:t>
            </a:r>
            <a:endParaRPr lang="en-US" altLang="zh-TW" sz="2000" b="1" kern="0" dirty="0">
              <a:latin typeface="微軟正黑體" pitchFamily="34" charset="-120"/>
              <a:ea typeface="微軟正黑體" pitchFamily="34" charset="-120"/>
            </a:endParaRP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smtClean="0">
                <a:latin typeface="微軟正黑體" pitchFamily="34" charset="-120"/>
                <a:ea typeface="微軟正黑體" pitchFamily="34" charset="-120"/>
              </a:rPr>
              <a:t>SDK\Example\CC2530_ex</a:t>
            </a:r>
            <a:r>
              <a:rPr lang="en-US" altLang="zh-TW" sz="2000" b="1" kern="0" dirty="0">
                <a:latin typeface="微軟正黑體" pitchFamily="34" charset="-120"/>
                <a:ea typeface="微軟正黑體" pitchFamily="34" charset="-120"/>
              </a:rPr>
              <a:t>_</a:t>
            </a:r>
            <a:r>
              <a:rPr lang="zh-TW" altLang="en-US" sz="2000" b="1" kern="0" dirty="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\mcu-kit1\</a:t>
            </a:r>
            <a:r>
              <a:rPr lang="en-US" altLang="zh-TW" sz="2000" b="1" kern="0" dirty="0" err="1" smtClean="0">
                <a:latin typeface="微軟正黑體" pitchFamily="34" charset="-120"/>
                <a:ea typeface="微軟正黑體" pitchFamily="34" charset="-120"/>
              </a:rPr>
              <a:t>ex_basic</a:t>
            </a:r>
            <a:r>
              <a:rPr lang="en-US" altLang="zh-TW" sz="2000" b="1" kern="0" dirty="0" smtClean="0">
                <a:latin typeface="微軟正黑體" pitchFamily="34" charset="-120"/>
                <a:ea typeface="微軟正黑體" pitchFamily="34" charset="-120"/>
              </a:rPr>
              <a:t>\debug\Exe</a:t>
            </a:r>
            <a:endParaRPr lang="en-US" altLang="zh-TW" sz="2000" b="1" kern="0" dirty="0">
              <a:latin typeface="微軟正黑體" pitchFamily="34" charset="-120"/>
              <a:ea typeface="微軟正黑體" pitchFamily="34" charset="-120"/>
            </a:endParaRPr>
          </a:p>
          <a:p>
            <a:pPr marL="341313" indent="-341313">
              <a:spcBef>
                <a:spcPct val="20000"/>
              </a:spcBef>
              <a:buClr>
                <a:schemeClr val="folHlink"/>
              </a:buClr>
              <a:buSzPct val="60000"/>
              <a:defRPr/>
            </a:pPr>
            <a:r>
              <a:rPr lang="zh-TW" altLang="en-US" sz="2000" b="1" kern="0" dirty="0">
                <a:latin typeface="微軟正黑體" pitchFamily="34" charset="-120"/>
                <a:ea typeface="微軟正黑體" pitchFamily="34" charset="-120"/>
              </a:rPr>
              <a:t>      </a:t>
            </a:r>
            <a:r>
              <a:rPr lang="en-US" altLang="zh-TW" sz="2000" b="1" kern="0" dirty="0">
                <a:latin typeface="微軟正黑體" pitchFamily="34" charset="-120"/>
                <a:ea typeface="微軟正黑體" pitchFamily="34" charset="-120"/>
              </a:rPr>
              <a:t>SDK\Example\CC2530_ex_</a:t>
            </a:r>
            <a:r>
              <a:rPr lang="zh-TW" altLang="en-US" sz="2000" b="1" kern="0" dirty="0">
                <a:latin typeface="微軟正黑體" pitchFamily="34" charset="-120"/>
                <a:ea typeface="微軟正黑體" pitchFamily="34" charset="-120"/>
              </a:rPr>
              <a:t>基本款</a:t>
            </a:r>
            <a:r>
              <a:rPr lang="en-US" altLang="zh-TW" sz="2000" b="1" kern="0" dirty="0" smtClean="0">
                <a:latin typeface="微軟正黑體" pitchFamily="34" charset="-120"/>
                <a:ea typeface="微軟正黑體" pitchFamily="34" charset="-120"/>
              </a:rPr>
              <a:t>\mcu-kit1\</a:t>
            </a:r>
            <a:r>
              <a:rPr lang="en-US" altLang="zh-TW" sz="2000" b="1" kern="0" dirty="0" err="1" smtClean="0">
                <a:latin typeface="微軟正黑體" pitchFamily="34" charset="-120"/>
                <a:ea typeface="微軟正黑體" pitchFamily="34" charset="-120"/>
              </a:rPr>
              <a:t>ex_light_switch</a:t>
            </a:r>
            <a:r>
              <a:rPr lang="en-US" altLang="zh-TW" sz="2000" b="1" kern="0" dirty="0" smtClean="0">
                <a:latin typeface="微軟正黑體" pitchFamily="34" charset="-120"/>
                <a:ea typeface="微軟正黑體" pitchFamily="34" charset="-120"/>
              </a:rPr>
              <a:t>\debug\Exe</a:t>
            </a:r>
            <a:endParaRPr lang="en-US" altLang="zh-TW" sz="2000" b="1" kern="0" dirty="0">
              <a:latin typeface="微軟正黑體" pitchFamily="34" charset="-120"/>
              <a:ea typeface="微軟正黑體" pitchFamily="34" charset="-12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357313" y="404813"/>
            <a:ext cx="7072312" cy="839787"/>
          </a:xfrm>
        </p:spPr>
        <p:txBody>
          <a:bodyPr/>
          <a:lstStyle/>
          <a:p>
            <a:pPr eaLnBrk="1" hangingPunct="1"/>
            <a:r>
              <a:rPr lang="zh-TW" altLang="en-US" b="1" smtClean="0">
                <a:latin typeface="微軟正黑體" pitchFamily="34" charset="-120"/>
                <a:ea typeface="微軟正黑體" pitchFamily="34" charset="-120"/>
              </a:rPr>
              <a:t>建立開發環境</a:t>
            </a:r>
          </a:p>
        </p:txBody>
      </p:sp>
      <p:sp>
        <p:nvSpPr>
          <p:cNvPr id="5120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安裝 </a:t>
            </a:r>
            <a:r>
              <a:rPr lang="en-US" altLang="zh-TW" b="1">
                <a:latin typeface="微軟正黑體" pitchFamily="34" charset="-120"/>
                <a:ea typeface="微軟正黑體" pitchFamily="34" charset="-120"/>
              </a:rPr>
              <a:t>IAR EW8051 MSC-51 V7.51A</a:t>
            </a:r>
            <a:endParaRPr lang="zh-TW" altLang="en-US" b="1">
              <a:latin typeface="微軟正黑體" pitchFamily="34" charset="-120"/>
              <a:ea typeface="微軟正黑體" pitchFamily="34" charset="-120"/>
            </a:endParaRPr>
          </a:p>
        </p:txBody>
      </p:sp>
      <p:pic>
        <p:nvPicPr>
          <p:cNvPr id="51204" name="Picture 5"/>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1285875" y="1857375"/>
            <a:ext cx="2857500" cy="2286000"/>
          </a:xfrm>
          <a:noFill/>
        </p:spPr>
      </p:pic>
      <p:pic>
        <p:nvPicPr>
          <p:cNvPr id="51205"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l="30588" t="30994" r="30498" b="30992"/>
          <a:stretch>
            <a:fillRect/>
          </a:stretch>
        </p:blipFill>
        <p:spPr bwMode="auto">
          <a:xfrm>
            <a:off x="4572000" y="1928813"/>
            <a:ext cx="3167063" cy="221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6" name="Picture 7" descr="未命名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8750" y="4286250"/>
            <a:ext cx="2620963"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7" name="Picture 8" descr="未命名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43438" y="4286250"/>
            <a:ext cx="2643187"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8" name="矩形 9"/>
          <p:cNvSpPr>
            <a:spLocks noChangeArrowheads="1"/>
          </p:cNvSpPr>
          <p:nvPr/>
        </p:nvSpPr>
        <p:spPr bwMode="auto">
          <a:xfrm>
            <a:off x="285750" y="6273800"/>
            <a:ext cx="67198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TW" altLang="en-US" b="1">
                <a:latin typeface="微軟正黑體" pitchFamily="34" charset="-120"/>
                <a:ea typeface="微軟正黑體" pitchFamily="34" charset="-120"/>
              </a:rPr>
              <a:t>下載 </a:t>
            </a:r>
            <a:r>
              <a:rPr lang="en-US" altLang="zh-TW" b="1">
                <a:latin typeface="微軟正黑體" pitchFamily="34" charset="-120"/>
                <a:ea typeface="微軟正黑體" pitchFamily="34" charset="-120"/>
              </a:rPr>
              <a:t>30-day evaluation </a:t>
            </a:r>
            <a:r>
              <a:rPr lang="en-US" altLang="zh-TW" b="1">
                <a:latin typeface="微軟正黑體" pitchFamily="34" charset="-120"/>
                <a:ea typeface="微軟正黑體" pitchFamily="34" charset="-120"/>
                <a:hlinkClick r:id="rId7"/>
              </a:rPr>
              <a:t>http://www.iar.com/</a:t>
            </a:r>
            <a:r>
              <a:rPr lang="en-US" altLang="zh-TW" b="1">
                <a:latin typeface="微軟正黑體" pitchFamily="34" charset="-120"/>
                <a:ea typeface="微軟正黑體" pitchFamily="34" charset="-120"/>
              </a:rPr>
              <a:t>  -&gt; Downloads</a:t>
            </a:r>
            <a:endParaRPr lang="zh-TW" altLang="en-US" b="1">
              <a:latin typeface="微軟正黑體" pitchFamily="34" charset="-120"/>
              <a:ea typeface="微軟正黑體" pitchFamily="34" charset="-12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專案開啟</a:t>
            </a:r>
          </a:p>
        </p:txBody>
      </p:sp>
      <p:sp>
        <p:nvSpPr>
          <p:cNvPr id="5222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執行 </a:t>
            </a:r>
            <a:r>
              <a:rPr lang="en-US" altLang="zh-TW" b="1">
                <a:latin typeface="微軟正黑體" pitchFamily="34" charset="-120"/>
                <a:ea typeface="微軟正黑體" pitchFamily="34" charset="-120"/>
              </a:rPr>
              <a:t>IAR EW8051 </a:t>
            </a:r>
            <a:r>
              <a:rPr lang="zh-TW" altLang="en-US" b="1">
                <a:latin typeface="微軟正黑體" pitchFamily="34" charset="-120"/>
                <a:ea typeface="微軟正黑體" pitchFamily="34" charset="-120"/>
              </a:rPr>
              <a:t>開啟範例專案</a:t>
            </a:r>
          </a:p>
        </p:txBody>
      </p:sp>
      <p:pic>
        <p:nvPicPr>
          <p:cNvPr id="52228" name="Picture 6"/>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642938" y="2214563"/>
            <a:ext cx="3194050" cy="4114800"/>
          </a:xfrm>
          <a:noFill/>
        </p:spPr>
      </p:pic>
      <p:pic>
        <p:nvPicPr>
          <p:cNvPr id="52229"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29125" y="2214563"/>
            <a:ext cx="4149725" cy="30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a:t>
            </a:r>
            <a:r>
              <a:rPr lang="zh-TW" altLang="zh-TW" b="1" smtClean="0">
                <a:latin typeface="微軟正黑體" pitchFamily="34" charset="-120"/>
                <a:ea typeface="微軟正黑體" pitchFamily="34" charset="-120"/>
              </a:rPr>
              <a:t>協議升級的歷史</a:t>
            </a:r>
            <a:endParaRPr lang="zh-TW" altLang="en-US" b="1" smtClean="0">
              <a:latin typeface="微軟正黑體" pitchFamily="34" charset="-120"/>
              <a:ea typeface="微軟正黑體" pitchFamily="34" charset="-120"/>
            </a:endParaRPr>
          </a:p>
        </p:txBody>
      </p:sp>
      <p:sp>
        <p:nvSpPr>
          <p:cNvPr id="7171" name="Rectangle 3"/>
          <p:cNvSpPr>
            <a:spLocks noGrp="1" noChangeArrowheads="1"/>
          </p:cNvSpPr>
          <p:nvPr>
            <p:ph type="body" idx="1"/>
          </p:nvPr>
        </p:nvSpPr>
        <p:spPr>
          <a:xfrm>
            <a:off x="827088" y="2017713"/>
            <a:ext cx="7673975" cy="4554537"/>
          </a:xfrm>
        </p:spPr>
        <p:txBody>
          <a:bodyPr/>
          <a:lstStyle/>
          <a:p>
            <a:pPr marL="812800" indent="-812800" eaLnBrk="1" hangingPunct="1"/>
            <a:r>
              <a:rPr lang="en-US" altLang="zh-TW" sz="2400" b="1" smtClean="0">
                <a:latin typeface="微軟正黑體" pitchFamily="34" charset="-120"/>
                <a:ea typeface="微軟正黑體" pitchFamily="34" charset="-120"/>
              </a:rPr>
              <a:t>ZigBee</a:t>
            </a:r>
            <a:r>
              <a:rPr lang="zh-TW" altLang="zh-TW" sz="2400" b="1" smtClean="0">
                <a:latin typeface="微軟正黑體" pitchFamily="34" charset="-120"/>
                <a:ea typeface="微軟正黑體" pitchFamily="34" charset="-120"/>
              </a:rPr>
              <a:t>技術誕生後，經歷了一個不斷完善的成長過程，其核心技術是軟體協定棧，從</a:t>
            </a:r>
            <a:r>
              <a:rPr lang="en-US" altLang="zh-TW" sz="2400" b="1" smtClean="0">
                <a:latin typeface="微軟正黑體" pitchFamily="34" charset="-120"/>
                <a:ea typeface="微軟正黑體" pitchFamily="34" charset="-120"/>
              </a:rPr>
              <a:t>2004</a:t>
            </a:r>
            <a:r>
              <a:rPr lang="zh-TW" altLang="zh-TW" sz="2400" b="1" smtClean="0">
                <a:latin typeface="微軟正黑體" pitchFamily="34" charset="-120"/>
                <a:ea typeface="微軟正黑體" pitchFamily="34" charset="-120"/>
              </a:rPr>
              <a:t>年</a:t>
            </a:r>
            <a:r>
              <a:rPr lang="en-US" altLang="zh-TW" sz="2400" b="1" smtClean="0">
                <a:latin typeface="微軟正黑體" pitchFamily="34" charset="-120"/>
                <a:ea typeface="微軟正黑體" pitchFamily="34" charset="-120"/>
              </a:rPr>
              <a:t>2</a:t>
            </a:r>
            <a:r>
              <a:rPr lang="zh-TW" altLang="zh-TW" sz="2400" b="1" smtClean="0">
                <a:latin typeface="微軟正黑體" pitchFamily="34" charset="-120"/>
                <a:ea typeface="微軟正黑體" pitchFamily="34" charset="-120"/>
              </a:rPr>
              <a:t>月的第一個版本</a:t>
            </a:r>
            <a:r>
              <a:rPr lang="en-US" altLang="zh-TW" sz="2400" b="1" smtClean="0">
                <a:latin typeface="微軟正黑體" pitchFamily="34" charset="-120"/>
                <a:ea typeface="微軟正黑體" pitchFamily="34" charset="-120"/>
              </a:rPr>
              <a:t>ZigBee 2004</a:t>
            </a:r>
            <a:r>
              <a:rPr lang="zh-TW" altLang="zh-TW" sz="2400" b="1" smtClean="0">
                <a:latin typeface="微軟正黑體" pitchFamily="34" charset="-120"/>
                <a:ea typeface="微軟正黑體" pitchFamily="34" charset="-120"/>
              </a:rPr>
              <a:t>，到</a:t>
            </a:r>
            <a:r>
              <a:rPr lang="en-US" altLang="zh-TW" sz="2400" b="1" smtClean="0">
                <a:latin typeface="微軟正黑體" pitchFamily="34" charset="-120"/>
                <a:ea typeface="微軟正黑體" pitchFamily="34" charset="-120"/>
              </a:rPr>
              <a:t>2007</a:t>
            </a:r>
            <a:r>
              <a:rPr lang="zh-TW" altLang="zh-TW" sz="2400" b="1" smtClean="0">
                <a:latin typeface="微軟正黑體" pitchFamily="34" charset="-120"/>
                <a:ea typeface="微軟正黑體" pitchFamily="34" charset="-120"/>
              </a:rPr>
              <a:t>年開發完成的</a:t>
            </a:r>
            <a:r>
              <a:rPr lang="en-US" altLang="zh-TW" sz="2400" b="1" smtClean="0">
                <a:latin typeface="微軟正黑體" pitchFamily="34" charset="-120"/>
                <a:ea typeface="微軟正黑體" pitchFamily="34" charset="-120"/>
              </a:rPr>
              <a:t>ZigBee 2007</a:t>
            </a:r>
            <a:r>
              <a:rPr lang="zh-TW" altLang="zh-TW" sz="2400" b="1" smtClean="0">
                <a:latin typeface="微軟正黑體" pitchFamily="34" charset="-120"/>
                <a:ea typeface="微軟正黑體" pitchFamily="34" charset="-120"/>
              </a:rPr>
              <a:t>，</a:t>
            </a:r>
            <a:r>
              <a:rPr lang="en-US" altLang="zh-TW" sz="2400" b="1" smtClean="0">
                <a:latin typeface="微軟正黑體" pitchFamily="34" charset="-120"/>
                <a:ea typeface="微軟正黑體" pitchFamily="34" charset="-120"/>
              </a:rPr>
              <a:t>ZigBee PRO</a:t>
            </a:r>
            <a:r>
              <a:rPr lang="zh-TW" altLang="zh-TW" sz="2400" b="1" smtClean="0">
                <a:latin typeface="微軟正黑體" pitchFamily="34" charset="-120"/>
                <a:ea typeface="微軟正黑體" pitchFamily="34" charset="-120"/>
              </a:rPr>
              <a:t>，歷時</a:t>
            </a:r>
            <a:r>
              <a:rPr lang="en-US" altLang="zh-TW" sz="2400" b="1" smtClean="0">
                <a:latin typeface="微軟正黑體" pitchFamily="34" charset="-120"/>
                <a:ea typeface="微軟正黑體" pitchFamily="34" charset="-120"/>
              </a:rPr>
              <a:t>4</a:t>
            </a:r>
            <a:r>
              <a:rPr lang="zh-TW" altLang="zh-TW" sz="2400" b="1" smtClean="0">
                <a:latin typeface="微軟正黑體" pitchFamily="34" charset="-120"/>
                <a:ea typeface="微軟正黑體" pitchFamily="34" charset="-120"/>
              </a:rPr>
              <a:t>年，不斷完善和不斷改進，在網路可靠性，網路容量，低功耗，抗干擾等多個方面，技術日趨完善。</a:t>
            </a:r>
            <a:endParaRPr lang="en-US" altLang="zh-TW" sz="2400" b="1" smtClean="0">
              <a:latin typeface="微軟正黑體" pitchFamily="34" charset="-120"/>
              <a:ea typeface="微軟正黑體" pitchFamily="34" charset="-120"/>
            </a:endParaRPr>
          </a:p>
        </p:txBody>
      </p:sp>
      <p:sp>
        <p:nvSpPr>
          <p:cNvPr id="7172"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ZigBee 2004 </a:t>
            </a:r>
            <a:r>
              <a:rPr lang="zh-TW" altLang="en-US" b="1">
                <a:latin typeface="微軟正黑體" pitchFamily="34" charset="-120"/>
                <a:ea typeface="微軟正黑體" pitchFamily="34" charset="-120"/>
              </a:rPr>
              <a:t>、</a:t>
            </a:r>
            <a:r>
              <a:rPr lang="en-US" altLang="zh-TW" b="1">
                <a:latin typeface="微軟正黑體" pitchFamily="34" charset="-120"/>
                <a:ea typeface="微軟正黑體" pitchFamily="34" charset="-120"/>
              </a:rPr>
              <a:t> ZigBee 2007 </a:t>
            </a:r>
            <a:r>
              <a:rPr lang="zh-TW" altLang="en-US" b="1">
                <a:latin typeface="微軟正黑體" pitchFamily="34" charset="-120"/>
                <a:ea typeface="微軟正黑體" pitchFamily="34" charset="-120"/>
              </a:rPr>
              <a:t>、</a:t>
            </a:r>
            <a:r>
              <a:rPr lang="en-US" altLang="zh-TW" b="1">
                <a:latin typeface="微軟正黑體" pitchFamily="34" charset="-120"/>
                <a:ea typeface="微軟正黑體" pitchFamily="34" charset="-120"/>
              </a:rPr>
              <a:t>ZigBee PRO</a:t>
            </a:r>
            <a:endParaRPr lang="zh-TW" altLang="en-US" b="1">
              <a:latin typeface="微軟正黑體" pitchFamily="34" charset="-120"/>
              <a:ea typeface="微軟正黑體" pitchFamily="34" charset="-120"/>
            </a:endParaRPr>
          </a:p>
        </p:txBody>
      </p:sp>
      <p:pic>
        <p:nvPicPr>
          <p:cNvPr id="7173" name="圖片 6" descr="http://image.mcuol.com/News/09081108062209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57313" y="4357688"/>
            <a:ext cx="6997700" cy="214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編譯與除錯</a:t>
            </a:r>
          </a:p>
        </p:txBody>
      </p:sp>
      <p:sp>
        <p:nvSpPr>
          <p:cNvPr id="53251"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Rebuild All </a:t>
            </a:r>
            <a:r>
              <a:rPr lang="zh-TW" altLang="en-US" b="1">
                <a:latin typeface="微軟正黑體" pitchFamily="34" charset="-120"/>
                <a:ea typeface="微軟正黑體" pitchFamily="34" charset="-120"/>
              </a:rPr>
              <a:t>、 </a:t>
            </a:r>
            <a:r>
              <a:rPr lang="en-US" altLang="zh-TW" b="1">
                <a:latin typeface="微軟正黑體" pitchFamily="34" charset="-120"/>
                <a:ea typeface="微軟正黑體" pitchFamily="34" charset="-120"/>
              </a:rPr>
              <a:t>Debug</a:t>
            </a:r>
            <a:endParaRPr lang="zh-TW" altLang="en-US" b="1">
              <a:latin typeface="微軟正黑體" pitchFamily="34" charset="-120"/>
              <a:ea typeface="微軟正黑體" pitchFamily="34" charset="-120"/>
            </a:endParaRPr>
          </a:p>
        </p:txBody>
      </p:sp>
      <p:pic>
        <p:nvPicPr>
          <p:cNvPr id="53252"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r="53651" b="51859"/>
          <a:stretch>
            <a:fillRect/>
          </a:stretch>
        </p:blipFill>
        <p:spPr>
          <a:xfrm>
            <a:off x="285750" y="2143125"/>
            <a:ext cx="4641850" cy="3857625"/>
          </a:xfrm>
          <a:noFill/>
        </p:spPr>
      </p:pic>
      <p:pic>
        <p:nvPicPr>
          <p:cNvPr id="53253" name="Picture 4" descr="未命名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43313" y="2786063"/>
            <a:ext cx="5119687" cy="371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範例介紹</a:t>
            </a:r>
          </a:p>
        </p:txBody>
      </p:sp>
      <p:sp>
        <p:nvSpPr>
          <p:cNvPr id="54275" name="矩形 11"/>
          <p:cNvSpPr>
            <a:spLocks noChangeArrowheads="1"/>
          </p:cNvSpPr>
          <p:nvPr/>
        </p:nvSpPr>
        <p:spPr bwMode="auto">
          <a:xfrm>
            <a:off x="1714500" y="1285875"/>
            <a:ext cx="7072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M170</a:t>
            </a:r>
            <a:r>
              <a:rPr lang="zh-TW" altLang="en-US" b="1">
                <a:latin typeface="微軟正黑體" pitchFamily="34" charset="-120"/>
                <a:ea typeface="微軟正黑體" pitchFamily="34" charset="-120"/>
              </a:rPr>
              <a:t> 照度亮度偵測</a:t>
            </a:r>
            <a:r>
              <a:rPr lang="en-US" altLang="zh-TW" b="1">
                <a:latin typeface="微軟正黑體" pitchFamily="34" charset="-120"/>
                <a:ea typeface="微軟正黑體" pitchFamily="34" charset="-120"/>
              </a:rPr>
              <a:t>(A/D)</a:t>
            </a:r>
            <a:endParaRPr lang="zh-TW" altLang="en-US" b="1">
              <a:latin typeface="微軟正黑體" pitchFamily="34" charset="-120"/>
              <a:ea typeface="微軟正黑體" pitchFamily="34" charset="-120"/>
            </a:endParaRPr>
          </a:p>
        </p:txBody>
      </p:sp>
      <p:pic>
        <p:nvPicPr>
          <p:cNvPr id="5427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43000" y="2000250"/>
            <a:ext cx="1762125" cy="218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29000" y="2071688"/>
            <a:ext cx="2143125"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43625" y="2000250"/>
            <a:ext cx="2057400"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9"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14438" y="4357688"/>
            <a:ext cx="1838325" cy="235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80" name="Picture 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643313" y="3357563"/>
            <a:ext cx="1752600"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81" name="Picture 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714750" y="5143500"/>
            <a:ext cx="1657350" cy="93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橢圓 33"/>
          <p:cNvSpPr/>
          <p:nvPr/>
        </p:nvSpPr>
        <p:spPr>
          <a:xfrm>
            <a:off x="1214438" y="2643188"/>
            <a:ext cx="1428750" cy="50006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建立新的範例實驗</a:t>
            </a:r>
          </a:p>
        </p:txBody>
      </p:sp>
      <p:sp>
        <p:nvSpPr>
          <p:cNvPr id="55299" name="矩形 11"/>
          <p:cNvSpPr>
            <a:spLocks noChangeArrowheads="1"/>
          </p:cNvSpPr>
          <p:nvPr/>
        </p:nvSpPr>
        <p:spPr bwMode="auto">
          <a:xfrm>
            <a:off x="1714500" y="1285875"/>
            <a:ext cx="7072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b="1">
                <a:latin typeface="微軟正黑體" pitchFamily="34" charset="-120"/>
                <a:ea typeface="微軟正黑體" pitchFamily="34" charset="-120"/>
              </a:rPr>
              <a:t>複製現有的範例、修改與除錯</a:t>
            </a:r>
          </a:p>
        </p:txBody>
      </p:sp>
      <p:pic>
        <p:nvPicPr>
          <p:cNvPr id="55300"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0063" y="2143125"/>
            <a:ext cx="1743075"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1"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28875" y="2214563"/>
            <a:ext cx="1619250" cy="46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2"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14813" y="1857375"/>
            <a:ext cx="125730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3" name="Picture 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57875" y="1857375"/>
            <a:ext cx="1381125"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4" name="Picture 9"/>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57188" y="3071813"/>
            <a:ext cx="2857500" cy="139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5" name="Picture 10"/>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286125" y="2928938"/>
            <a:ext cx="2643188" cy="183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6" name="Picture 11"/>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143625" y="3000375"/>
            <a:ext cx="2800350"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7" name="Picture 12"/>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28625" y="4714875"/>
            <a:ext cx="2571750" cy="202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8" name="Picture 13"/>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500438" y="4786313"/>
            <a:ext cx="3267075" cy="192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6" name="直線單箭頭接點 15"/>
          <p:cNvCxnSpPr>
            <a:endCxn id="7174" idx="1"/>
          </p:cNvCxnSpPr>
          <p:nvPr/>
        </p:nvCxnSpPr>
        <p:spPr>
          <a:xfrm>
            <a:off x="1785938" y="2428875"/>
            <a:ext cx="642937"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線單箭頭接點 19"/>
          <p:cNvCxnSpPr/>
          <p:nvPr/>
        </p:nvCxnSpPr>
        <p:spPr>
          <a:xfrm>
            <a:off x="3714750" y="2428875"/>
            <a:ext cx="642938"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直線單箭頭接點 20"/>
          <p:cNvCxnSpPr/>
          <p:nvPr/>
        </p:nvCxnSpPr>
        <p:spPr>
          <a:xfrm>
            <a:off x="5286375" y="2428875"/>
            <a:ext cx="642938"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直線單箭頭接點 21"/>
          <p:cNvCxnSpPr/>
          <p:nvPr/>
        </p:nvCxnSpPr>
        <p:spPr>
          <a:xfrm>
            <a:off x="2857500" y="3857625"/>
            <a:ext cx="642938"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直線單箭頭接點 22"/>
          <p:cNvCxnSpPr/>
          <p:nvPr/>
        </p:nvCxnSpPr>
        <p:spPr>
          <a:xfrm>
            <a:off x="5643563" y="3786188"/>
            <a:ext cx="642937"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4" name="直線單箭頭接點 23"/>
          <p:cNvCxnSpPr/>
          <p:nvPr/>
        </p:nvCxnSpPr>
        <p:spPr>
          <a:xfrm>
            <a:off x="2928938" y="5715000"/>
            <a:ext cx="642937"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6" name="肘形接點 25"/>
          <p:cNvCxnSpPr/>
          <p:nvPr/>
        </p:nvCxnSpPr>
        <p:spPr>
          <a:xfrm flipH="1">
            <a:off x="428625" y="3681413"/>
            <a:ext cx="8372475" cy="2046287"/>
          </a:xfrm>
          <a:prstGeom prst="bentConnector5">
            <a:avLst>
              <a:gd name="adj1" fmla="val -2730"/>
              <a:gd name="adj2" fmla="val 53392"/>
              <a:gd name="adj3" fmla="val 102730"/>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肘形接點 28"/>
          <p:cNvCxnSpPr>
            <a:stCxn id="7176" idx="3"/>
            <a:endCxn id="7177" idx="1"/>
          </p:cNvCxnSpPr>
          <p:nvPr/>
        </p:nvCxnSpPr>
        <p:spPr>
          <a:xfrm flipH="1">
            <a:off x="357188" y="2414588"/>
            <a:ext cx="6881812" cy="1352550"/>
          </a:xfrm>
          <a:prstGeom prst="bentConnector5">
            <a:avLst>
              <a:gd name="adj1" fmla="val -3322"/>
              <a:gd name="adj2" fmla="val 41675"/>
              <a:gd name="adj3" fmla="val 103322"/>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橢圓 30"/>
          <p:cNvSpPr/>
          <p:nvPr/>
        </p:nvSpPr>
        <p:spPr>
          <a:xfrm>
            <a:off x="3500438" y="4357688"/>
            <a:ext cx="1428750" cy="28575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TW" altLang="en-US"/>
          </a:p>
        </p:txBody>
      </p:sp>
      <p:sp>
        <p:nvSpPr>
          <p:cNvPr id="33" name="橢圓 32"/>
          <p:cNvSpPr/>
          <p:nvPr/>
        </p:nvSpPr>
        <p:spPr>
          <a:xfrm>
            <a:off x="428625" y="6357938"/>
            <a:ext cx="1428750" cy="28575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TW" altLang="en-US"/>
          </a:p>
        </p:txBody>
      </p:sp>
      <p:pic>
        <p:nvPicPr>
          <p:cNvPr id="55319" name="Picture 14"/>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000875" y="5643563"/>
            <a:ext cx="1971675"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5" name="直線單箭頭接點 34"/>
          <p:cNvCxnSpPr/>
          <p:nvPr/>
        </p:nvCxnSpPr>
        <p:spPr>
          <a:xfrm>
            <a:off x="6572250" y="6357938"/>
            <a:ext cx="642938" cy="190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750" y="2000250"/>
            <a:ext cx="6072188" cy="467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3"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USB</a:t>
            </a:r>
            <a:r>
              <a:rPr lang="zh-TW" altLang="en-US" b="1" smtClean="0">
                <a:latin typeface="微軟正黑體" pitchFamily="34" charset="-120"/>
                <a:ea typeface="微軟正黑體" pitchFamily="34" charset="-120"/>
              </a:rPr>
              <a:t> </a:t>
            </a:r>
            <a:r>
              <a:rPr lang="en-US" altLang="zh-TW" b="1" smtClean="0">
                <a:latin typeface="微軟正黑體" pitchFamily="34" charset="-120"/>
                <a:ea typeface="微軟正黑體" pitchFamily="34" charset="-120"/>
              </a:rPr>
              <a:t>Serial</a:t>
            </a:r>
            <a:r>
              <a:rPr lang="zh-TW" altLang="en-US" b="1" smtClean="0">
                <a:latin typeface="微軟正黑體" pitchFamily="34" charset="-120"/>
                <a:ea typeface="微軟正黑體" pitchFamily="34" charset="-120"/>
              </a:rPr>
              <a:t>通訊工具測試</a:t>
            </a:r>
          </a:p>
        </p:txBody>
      </p:sp>
      <p:sp>
        <p:nvSpPr>
          <p:cNvPr id="56324" name="矩形 11"/>
          <p:cNvSpPr>
            <a:spLocks noChangeArrowheads="1"/>
          </p:cNvSpPr>
          <p:nvPr/>
        </p:nvSpPr>
        <p:spPr bwMode="auto">
          <a:xfrm>
            <a:off x="1714500" y="1143000"/>
            <a:ext cx="64293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執行 </a:t>
            </a:r>
            <a:r>
              <a:rPr lang="en-US" altLang="zh-TW">
                <a:latin typeface="微軟正黑體" pitchFamily="34" charset="-120"/>
                <a:ea typeface="微軟正黑體" pitchFamily="34" charset="-120"/>
              </a:rPr>
              <a:t>UDPTest_0120.exe </a:t>
            </a:r>
            <a:r>
              <a:rPr lang="zh-TW" altLang="en-US">
                <a:latin typeface="微軟正黑體" pitchFamily="34" charset="-120"/>
                <a:ea typeface="微軟正黑體" pitchFamily="34" charset="-120"/>
              </a:rPr>
              <a:t> </a:t>
            </a:r>
            <a:endParaRPr lang="en-US" altLang="zh-TW">
              <a:latin typeface="微軟正黑體" pitchFamily="34" charset="-120"/>
              <a:ea typeface="微軟正黑體" pitchFamily="34" charset="-120"/>
            </a:endParaRPr>
          </a:p>
          <a:p>
            <a:r>
              <a:rPr lang="zh-TW" altLang="en-US">
                <a:latin typeface="微軟正黑體" pitchFamily="34" charset="-120"/>
                <a:ea typeface="微軟正黑體" pitchFamily="34" charset="-120"/>
              </a:rPr>
              <a:t>載入 </a:t>
            </a:r>
            <a:r>
              <a:rPr lang="en-US" altLang="zh-TW">
                <a:latin typeface="微軟正黑體" pitchFamily="34" charset="-120"/>
                <a:ea typeface="微軟正黑體" pitchFamily="34" charset="-120"/>
              </a:rPr>
              <a:t>USB51_ex\mcu-kit1\ex_uart\uart.Uv2</a:t>
            </a:r>
            <a:endParaRPr lang="zh-TW" altLang="en-US">
              <a:latin typeface="微軟正黑體" pitchFamily="34" charset="-120"/>
              <a:ea typeface="微軟正黑體" pitchFamily="34" charset="-120"/>
            </a:endParaRPr>
          </a:p>
        </p:txBody>
      </p:sp>
      <p:sp>
        <p:nvSpPr>
          <p:cNvPr id="20" name="直線圖說文字 1 19"/>
          <p:cNvSpPr/>
          <p:nvPr/>
        </p:nvSpPr>
        <p:spPr>
          <a:xfrm>
            <a:off x="3429000" y="5143500"/>
            <a:ext cx="1500188" cy="428625"/>
          </a:xfrm>
          <a:prstGeom prst="borderCallout1">
            <a:avLst>
              <a:gd name="adj1" fmla="val 106683"/>
              <a:gd name="adj2" fmla="val 50282"/>
              <a:gd name="adj3" fmla="val 264091"/>
              <a:gd name="adj4" fmla="val 66897"/>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清除接收區</a:t>
            </a:r>
          </a:p>
        </p:txBody>
      </p:sp>
      <p:sp>
        <p:nvSpPr>
          <p:cNvPr id="21" name="直線圖說文字 1 20"/>
          <p:cNvSpPr/>
          <p:nvPr/>
        </p:nvSpPr>
        <p:spPr>
          <a:xfrm>
            <a:off x="500063" y="4643438"/>
            <a:ext cx="1500187" cy="428625"/>
          </a:xfrm>
          <a:prstGeom prst="borderCallout1">
            <a:avLst>
              <a:gd name="adj1" fmla="val -3899"/>
              <a:gd name="adj2" fmla="val 51395"/>
              <a:gd name="adj3" fmla="val -224231"/>
              <a:gd name="adj4" fmla="val 93226"/>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接收資料區</a:t>
            </a:r>
          </a:p>
        </p:txBody>
      </p:sp>
      <p:sp>
        <p:nvSpPr>
          <p:cNvPr id="22" name="直線圖說文字 1 21"/>
          <p:cNvSpPr/>
          <p:nvPr/>
        </p:nvSpPr>
        <p:spPr>
          <a:xfrm>
            <a:off x="7072313" y="3714750"/>
            <a:ext cx="1428750" cy="642938"/>
          </a:xfrm>
          <a:prstGeom prst="borderCallout1">
            <a:avLst>
              <a:gd name="adj1" fmla="val 44983"/>
              <a:gd name="adj2" fmla="val -3002"/>
              <a:gd name="adj3" fmla="val -70973"/>
              <a:gd name="adj4" fmla="val -42631"/>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發送資料</a:t>
            </a:r>
          </a:p>
        </p:txBody>
      </p:sp>
      <p:sp>
        <p:nvSpPr>
          <p:cNvPr id="23" name="直線圖說文字 1 22"/>
          <p:cNvSpPr/>
          <p:nvPr/>
        </p:nvSpPr>
        <p:spPr>
          <a:xfrm>
            <a:off x="2357438" y="3500438"/>
            <a:ext cx="1643062" cy="357187"/>
          </a:xfrm>
          <a:prstGeom prst="borderCallout1">
            <a:avLst>
              <a:gd name="adj1" fmla="val -1986"/>
              <a:gd name="adj2" fmla="val 49263"/>
              <a:gd name="adj3" fmla="val -88873"/>
              <a:gd name="adj4" fmla="val -721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傳送資料輸入</a:t>
            </a:r>
          </a:p>
        </p:txBody>
      </p:sp>
      <p:sp>
        <p:nvSpPr>
          <p:cNvPr id="16" name="直線圖說文字 1 15"/>
          <p:cNvSpPr/>
          <p:nvPr/>
        </p:nvSpPr>
        <p:spPr>
          <a:xfrm>
            <a:off x="3929063" y="1928813"/>
            <a:ext cx="1500187" cy="428625"/>
          </a:xfrm>
          <a:prstGeom prst="borderCallout1">
            <a:avLst>
              <a:gd name="adj1" fmla="val 106683"/>
              <a:gd name="adj2" fmla="val 50282"/>
              <a:gd name="adj3" fmla="val 160471"/>
              <a:gd name="adj4" fmla="val 5122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通訊阜開啟</a:t>
            </a:r>
          </a:p>
        </p:txBody>
      </p:sp>
      <p:sp>
        <p:nvSpPr>
          <p:cNvPr id="17" name="直線圖說文字 1 16"/>
          <p:cNvSpPr/>
          <p:nvPr/>
        </p:nvSpPr>
        <p:spPr>
          <a:xfrm>
            <a:off x="6786563" y="2071688"/>
            <a:ext cx="1500187" cy="428625"/>
          </a:xfrm>
          <a:prstGeom prst="borderCallout1">
            <a:avLst>
              <a:gd name="adj1" fmla="val 106683"/>
              <a:gd name="adj2" fmla="val 50282"/>
              <a:gd name="adj3" fmla="val 162503"/>
              <a:gd name="adj4" fmla="val -1437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通訊阜關閉</a:t>
            </a:r>
          </a:p>
        </p:txBody>
      </p:sp>
      <p:sp>
        <p:nvSpPr>
          <p:cNvPr id="18" name="直線圖說文字 1 17"/>
          <p:cNvSpPr/>
          <p:nvPr/>
        </p:nvSpPr>
        <p:spPr>
          <a:xfrm>
            <a:off x="214313" y="2571750"/>
            <a:ext cx="1500187" cy="428625"/>
          </a:xfrm>
          <a:prstGeom prst="borderCallout1">
            <a:avLst>
              <a:gd name="adj1" fmla="val 43699"/>
              <a:gd name="adj2" fmla="val 104849"/>
              <a:gd name="adj3" fmla="val 52788"/>
              <a:gd name="adj4" fmla="val 19112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通訊阜選擇</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1643063" y="1857375"/>
            <a:ext cx="5857875" cy="4706938"/>
          </a:xfrm>
          <a:noFill/>
        </p:spPr>
      </p:pic>
      <p:sp>
        <p:nvSpPr>
          <p:cNvPr id="57347"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網路設定工具</a:t>
            </a:r>
          </a:p>
        </p:txBody>
      </p:sp>
      <p:sp>
        <p:nvSpPr>
          <p:cNvPr id="57348" name="矩形 6"/>
          <p:cNvSpPr>
            <a:spLocks noChangeArrowheads="1"/>
          </p:cNvSpPr>
          <p:nvPr/>
        </p:nvSpPr>
        <p:spPr bwMode="auto">
          <a:xfrm>
            <a:off x="1500188" y="1285875"/>
            <a:ext cx="32035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TW" sz="2000">
                <a:latin typeface="微軟正黑體" pitchFamily="34" charset="-120"/>
                <a:ea typeface="微軟正黑體" pitchFamily="34" charset="-120"/>
              </a:rPr>
              <a:t>MCU_KIT_Tools_0130.exe</a:t>
            </a:r>
            <a:endParaRPr lang="zh-TW" altLang="en-US" sz="2000">
              <a:latin typeface="微軟正黑體" pitchFamily="34" charset="-120"/>
              <a:ea typeface="微軟正黑體" pitchFamily="34" charset="-120"/>
            </a:endParaRPr>
          </a:p>
        </p:txBody>
      </p:sp>
      <p:sp>
        <p:nvSpPr>
          <p:cNvPr id="10" name="直線圖說文字 1 9"/>
          <p:cNvSpPr/>
          <p:nvPr/>
        </p:nvSpPr>
        <p:spPr>
          <a:xfrm>
            <a:off x="5643563" y="2000250"/>
            <a:ext cx="1500187" cy="428625"/>
          </a:xfrm>
          <a:prstGeom prst="borderCallout1">
            <a:avLst>
              <a:gd name="adj1" fmla="val 44983"/>
              <a:gd name="adj2" fmla="val -3002"/>
              <a:gd name="adj3" fmla="val 185345"/>
              <a:gd name="adj4" fmla="val -16032"/>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網路位址</a:t>
            </a:r>
          </a:p>
        </p:txBody>
      </p:sp>
      <p:sp>
        <p:nvSpPr>
          <p:cNvPr id="14" name="直線圖說文字 1 13"/>
          <p:cNvSpPr/>
          <p:nvPr/>
        </p:nvSpPr>
        <p:spPr>
          <a:xfrm>
            <a:off x="1357313" y="3857625"/>
            <a:ext cx="1857375" cy="428625"/>
          </a:xfrm>
          <a:prstGeom prst="borderCallout1">
            <a:avLst>
              <a:gd name="adj1" fmla="val 55620"/>
              <a:gd name="adj2" fmla="val 104607"/>
              <a:gd name="adj3" fmla="val 84117"/>
              <a:gd name="adj4" fmla="val 16987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UDP</a:t>
            </a:r>
            <a:r>
              <a:rPr lang="zh-TW" altLang="en-US" b="1" dirty="0">
                <a:latin typeface="微軟正黑體" pitchFamily="34" charset="-120"/>
                <a:ea typeface="微軟正黑體" pitchFamily="34" charset="-120"/>
                <a:cs typeface="Arial Unicode MS" pitchFamily="34" charset="-120"/>
              </a:rPr>
              <a:t>連接阜</a:t>
            </a:r>
          </a:p>
        </p:txBody>
      </p:sp>
      <p:sp>
        <p:nvSpPr>
          <p:cNvPr id="15" name="直線圖說文字 1 14"/>
          <p:cNvSpPr/>
          <p:nvPr/>
        </p:nvSpPr>
        <p:spPr>
          <a:xfrm>
            <a:off x="214313" y="5214938"/>
            <a:ext cx="1500187" cy="428625"/>
          </a:xfrm>
          <a:prstGeom prst="borderCallout1">
            <a:avLst>
              <a:gd name="adj1" fmla="val 50719"/>
              <a:gd name="adj2" fmla="val 102217"/>
              <a:gd name="adj3" fmla="val 196221"/>
              <a:gd name="adj4" fmla="val 149305"/>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連線裝置</a:t>
            </a:r>
          </a:p>
        </p:txBody>
      </p:sp>
      <p:sp>
        <p:nvSpPr>
          <p:cNvPr id="16" name="直線圖說文字 1 15"/>
          <p:cNvSpPr/>
          <p:nvPr/>
        </p:nvSpPr>
        <p:spPr>
          <a:xfrm>
            <a:off x="7643813" y="5214938"/>
            <a:ext cx="1214437" cy="428625"/>
          </a:xfrm>
          <a:prstGeom prst="borderCallout1">
            <a:avLst>
              <a:gd name="adj1" fmla="val 106413"/>
              <a:gd name="adj2" fmla="val 47957"/>
              <a:gd name="adj3" fmla="val 203631"/>
              <a:gd name="adj4" fmla="val -23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連線狀態</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4438" y="1928813"/>
            <a:ext cx="6357937" cy="480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網路通訊工具測試</a:t>
            </a:r>
          </a:p>
        </p:txBody>
      </p:sp>
      <p:sp>
        <p:nvSpPr>
          <p:cNvPr id="58372" name="矩形 11"/>
          <p:cNvSpPr>
            <a:spLocks noChangeArrowheads="1"/>
          </p:cNvSpPr>
          <p:nvPr/>
        </p:nvSpPr>
        <p:spPr bwMode="auto">
          <a:xfrm>
            <a:off x="1714500" y="1143000"/>
            <a:ext cx="64293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執行 </a:t>
            </a:r>
            <a:r>
              <a:rPr lang="en-US" altLang="zh-TW">
                <a:latin typeface="微軟正黑體" pitchFamily="34" charset="-120"/>
                <a:ea typeface="微軟正黑體" pitchFamily="34" charset="-120"/>
              </a:rPr>
              <a:t>UDPTest_0120.exe </a:t>
            </a:r>
            <a:r>
              <a:rPr lang="zh-TW" altLang="en-US">
                <a:latin typeface="微軟正黑體" pitchFamily="34" charset="-120"/>
                <a:ea typeface="微軟正黑體" pitchFamily="34" charset="-120"/>
              </a:rPr>
              <a:t> </a:t>
            </a:r>
            <a:endParaRPr lang="en-US" altLang="zh-TW">
              <a:latin typeface="微軟正黑體" pitchFamily="34" charset="-120"/>
              <a:ea typeface="微軟正黑體" pitchFamily="34" charset="-120"/>
            </a:endParaRPr>
          </a:p>
          <a:p>
            <a:r>
              <a:rPr lang="zh-TW" altLang="en-US">
                <a:latin typeface="微軟正黑體" pitchFamily="34" charset="-120"/>
                <a:ea typeface="微軟正黑體" pitchFamily="34" charset="-120"/>
              </a:rPr>
              <a:t>載入 </a:t>
            </a:r>
            <a:r>
              <a:rPr lang="en-US" altLang="zh-TW">
                <a:latin typeface="微軟正黑體" pitchFamily="34" charset="-120"/>
                <a:ea typeface="微軟正黑體" pitchFamily="34" charset="-120"/>
              </a:rPr>
              <a:t>USB51_ex\mcu-kit1\ex_uart\uart.Uv2</a:t>
            </a:r>
            <a:endParaRPr lang="zh-TW" altLang="en-US">
              <a:latin typeface="微軟正黑體" pitchFamily="34" charset="-120"/>
              <a:ea typeface="微軟正黑體" pitchFamily="34" charset="-120"/>
            </a:endParaRPr>
          </a:p>
        </p:txBody>
      </p:sp>
      <p:sp>
        <p:nvSpPr>
          <p:cNvPr id="17" name="直線圖說文字 1 16"/>
          <p:cNvSpPr/>
          <p:nvPr/>
        </p:nvSpPr>
        <p:spPr>
          <a:xfrm>
            <a:off x="3643313" y="5286375"/>
            <a:ext cx="1500187" cy="428625"/>
          </a:xfrm>
          <a:prstGeom prst="borderCallout1">
            <a:avLst>
              <a:gd name="adj1" fmla="val 106683"/>
              <a:gd name="adj2" fmla="val 50282"/>
              <a:gd name="adj3" fmla="val 239710"/>
              <a:gd name="adj4" fmla="val 50062"/>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清除接收區</a:t>
            </a:r>
          </a:p>
        </p:txBody>
      </p:sp>
      <p:sp>
        <p:nvSpPr>
          <p:cNvPr id="18" name="直線圖說文字 1 17"/>
          <p:cNvSpPr/>
          <p:nvPr/>
        </p:nvSpPr>
        <p:spPr>
          <a:xfrm>
            <a:off x="500063" y="4643438"/>
            <a:ext cx="1500187" cy="428625"/>
          </a:xfrm>
          <a:prstGeom prst="borderCallout1">
            <a:avLst>
              <a:gd name="adj1" fmla="val -3899"/>
              <a:gd name="adj2" fmla="val 51395"/>
              <a:gd name="adj3" fmla="val -224231"/>
              <a:gd name="adj4" fmla="val 93226"/>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接收資料區</a:t>
            </a:r>
          </a:p>
        </p:txBody>
      </p:sp>
      <p:sp>
        <p:nvSpPr>
          <p:cNvPr id="19" name="直線圖說文字 1 18"/>
          <p:cNvSpPr/>
          <p:nvPr/>
        </p:nvSpPr>
        <p:spPr>
          <a:xfrm>
            <a:off x="7072313" y="3714750"/>
            <a:ext cx="1428750" cy="428625"/>
          </a:xfrm>
          <a:prstGeom prst="borderCallout1">
            <a:avLst>
              <a:gd name="adj1" fmla="val 44983"/>
              <a:gd name="adj2" fmla="val -3002"/>
              <a:gd name="adj3" fmla="val -109576"/>
              <a:gd name="adj4" fmla="val -34707"/>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發送資料</a:t>
            </a:r>
          </a:p>
        </p:txBody>
      </p:sp>
      <p:sp>
        <p:nvSpPr>
          <p:cNvPr id="25" name="直線圖說文字 1 24"/>
          <p:cNvSpPr/>
          <p:nvPr/>
        </p:nvSpPr>
        <p:spPr>
          <a:xfrm>
            <a:off x="2357438" y="3500438"/>
            <a:ext cx="1643062" cy="357187"/>
          </a:xfrm>
          <a:prstGeom prst="borderCallout1">
            <a:avLst>
              <a:gd name="adj1" fmla="val -1986"/>
              <a:gd name="adj2" fmla="val 49263"/>
              <a:gd name="adj3" fmla="val -88873"/>
              <a:gd name="adj4" fmla="val -721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傳送資料輸入</a:t>
            </a:r>
          </a:p>
        </p:txBody>
      </p:sp>
      <p:sp>
        <p:nvSpPr>
          <p:cNvPr id="26" name="直線圖說文字 1 25"/>
          <p:cNvSpPr/>
          <p:nvPr/>
        </p:nvSpPr>
        <p:spPr>
          <a:xfrm>
            <a:off x="3929063" y="1928813"/>
            <a:ext cx="1500187" cy="428625"/>
          </a:xfrm>
          <a:prstGeom prst="borderCallout1">
            <a:avLst>
              <a:gd name="adj1" fmla="val 106683"/>
              <a:gd name="adj2" fmla="val 50282"/>
              <a:gd name="adj3" fmla="val 158439"/>
              <a:gd name="adj4" fmla="val 73862"/>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b="1" dirty="0">
                <a:latin typeface="微軟正黑體" pitchFamily="34" charset="-120"/>
                <a:ea typeface="微軟正黑體" pitchFamily="34" charset="-120"/>
                <a:cs typeface="Arial Unicode MS" pitchFamily="34" charset="-120"/>
              </a:rPr>
              <a:t>UDP</a:t>
            </a:r>
            <a:r>
              <a:rPr lang="zh-TW" altLang="en-US" b="1" dirty="0">
                <a:latin typeface="微軟正黑體" pitchFamily="34" charset="-120"/>
                <a:ea typeface="微軟正黑體" pitchFamily="34" charset="-120"/>
                <a:cs typeface="Arial Unicode MS" pitchFamily="34" charset="-120"/>
              </a:rPr>
              <a:t>連接阜</a:t>
            </a:r>
          </a:p>
        </p:txBody>
      </p:sp>
      <p:sp>
        <p:nvSpPr>
          <p:cNvPr id="27" name="直線圖說文字 1 26"/>
          <p:cNvSpPr/>
          <p:nvPr/>
        </p:nvSpPr>
        <p:spPr>
          <a:xfrm>
            <a:off x="6786563" y="2071688"/>
            <a:ext cx="1928812" cy="428625"/>
          </a:xfrm>
          <a:prstGeom prst="borderCallout1">
            <a:avLst>
              <a:gd name="adj1" fmla="val 106683"/>
              <a:gd name="adj2" fmla="val 50282"/>
              <a:gd name="adj3" fmla="val 162503"/>
              <a:gd name="adj4" fmla="val -1437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開啟</a:t>
            </a:r>
            <a:r>
              <a:rPr lang="en-US" altLang="zh-TW" b="1" dirty="0">
                <a:latin typeface="微軟正黑體" pitchFamily="34" charset="-120"/>
                <a:ea typeface="微軟正黑體" pitchFamily="34" charset="-120"/>
                <a:cs typeface="Arial Unicode MS" pitchFamily="34" charset="-120"/>
              </a:rPr>
              <a:t>UDP</a:t>
            </a:r>
            <a:r>
              <a:rPr lang="zh-TW" altLang="en-US" b="1" dirty="0">
                <a:latin typeface="微軟正黑體" pitchFamily="34" charset="-120"/>
                <a:ea typeface="微軟正黑體" pitchFamily="34" charset="-120"/>
                <a:cs typeface="Arial Unicode MS" pitchFamily="34" charset="-120"/>
              </a:rPr>
              <a:t>接收</a:t>
            </a:r>
          </a:p>
        </p:txBody>
      </p:sp>
      <p:sp>
        <p:nvSpPr>
          <p:cNvPr id="28" name="直線圖說文字 1 27"/>
          <p:cNvSpPr/>
          <p:nvPr/>
        </p:nvSpPr>
        <p:spPr>
          <a:xfrm>
            <a:off x="214313" y="2143125"/>
            <a:ext cx="2143125" cy="428625"/>
          </a:xfrm>
          <a:prstGeom prst="borderCallout1">
            <a:avLst>
              <a:gd name="adj1" fmla="val 43699"/>
              <a:gd name="adj2" fmla="val 104849"/>
              <a:gd name="adj3" fmla="val 117804"/>
              <a:gd name="adj4" fmla="val 154875"/>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TW" altLang="en-US" b="1" dirty="0">
                <a:latin typeface="微軟正黑體" pitchFamily="34" charset="-120"/>
                <a:ea typeface="微軟正黑體" pitchFamily="34" charset="-120"/>
                <a:cs typeface="Arial Unicode MS" pitchFamily="34" charset="-120"/>
              </a:rPr>
              <a:t>遠端連接 </a:t>
            </a:r>
            <a:r>
              <a:rPr lang="en-US" altLang="zh-TW" b="1" dirty="0">
                <a:latin typeface="微軟正黑體" pitchFamily="34" charset="-120"/>
                <a:ea typeface="微軟正黑體" pitchFamily="34" charset="-120"/>
                <a:cs typeface="Arial Unicode MS" pitchFamily="34" charset="-120"/>
              </a:rPr>
              <a:t>IP:</a:t>
            </a:r>
            <a:r>
              <a:rPr lang="zh-TW" altLang="en-US" b="1" dirty="0">
                <a:latin typeface="微軟正黑體" pitchFamily="34" charset="-120"/>
                <a:ea typeface="微軟正黑體" pitchFamily="34" charset="-120"/>
                <a:cs typeface="Arial Unicode MS" pitchFamily="34" charset="-120"/>
              </a:rPr>
              <a:t>連接阜</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357313" y="404813"/>
            <a:ext cx="6429375" cy="839787"/>
          </a:xfrm>
        </p:spPr>
        <p:txBody>
          <a:bodyPr/>
          <a:lstStyle/>
          <a:p>
            <a:pPr eaLnBrk="1" hangingPunct="1"/>
            <a:r>
              <a:rPr lang="zh-TW" altLang="en-US" b="1" smtClean="0">
                <a:latin typeface="微軟正黑體" pitchFamily="34" charset="-120"/>
                <a:ea typeface="微軟正黑體" pitchFamily="34" charset="-120"/>
              </a:rPr>
              <a:t>實例演練測試</a:t>
            </a:r>
          </a:p>
        </p:txBody>
      </p:sp>
      <p:sp>
        <p:nvSpPr>
          <p:cNvPr id="59395" name="矩形 11"/>
          <p:cNvSpPr>
            <a:spLocks noChangeArrowheads="1"/>
          </p:cNvSpPr>
          <p:nvPr/>
        </p:nvSpPr>
        <p:spPr bwMode="auto">
          <a:xfrm>
            <a:off x="1714500" y="1285875"/>
            <a:ext cx="7072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en-US">
                <a:latin typeface="微軟正黑體" pitchFamily="34" charset="-120"/>
                <a:ea typeface="微軟正黑體" pitchFamily="34" charset="-120"/>
              </a:rPr>
              <a:t>設計一範例包含種以上的感測介面裝置</a:t>
            </a:r>
          </a:p>
        </p:txBody>
      </p:sp>
      <p:sp>
        <p:nvSpPr>
          <p:cNvPr id="25" name="Rectangle 3"/>
          <p:cNvSpPr txBox="1">
            <a:spLocks noChangeArrowheads="1"/>
          </p:cNvSpPr>
          <p:nvPr/>
        </p:nvSpPr>
        <p:spPr bwMode="auto">
          <a:xfrm>
            <a:off x="428625" y="2232025"/>
            <a:ext cx="8316913" cy="4268788"/>
          </a:xfrm>
          <a:prstGeom prst="rect">
            <a:avLst/>
          </a:prstGeom>
          <a:noFill/>
          <a:ln w="9525">
            <a:noFill/>
            <a:miter lim="800000"/>
            <a:headEnd/>
            <a:tailEnd/>
          </a:ln>
        </p:spPr>
        <p:txBody>
          <a:bodyPr/>
          <a:lstStyle/>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M140</a:t>
            </a:r>
            <a:r>
              <a:rPr lang="zh-TW" altLang="en-US" sz="2400" b="1" kern="0" dirty="0">
                <a:latin typeface="微軟正黑體" pitchFamily="34" charset="-120"/>
                <a:ea typeface="微軟正黑體" pitchFamily="34" charset="-120"/>
              </a:rPr>
              <a:t> 溫度偵測</a:t>
            </a:r>
            <a:r>
              <a:rPr lang="en-US" altLang="zh-TW" sz="2400" b="1" kern="0" dirty="0">
                <a:latin typeface="微軟正黑體" pitchFamily="34" charset="-120"/>
                <a:ea typeface="微軟正黑體" pitchFamily="34" charset="-120"/>
              </a:rPr>
              <a:t>(SPI)+M170</a:t>
            </a:r>
            <a:r>
              <a:rPr lang="zh-TW" altLang="en-US" sz="2400" b="1" kern="0" dirty="0">
                <a:latin typeface="微軟正黑體" pitchFamily="34" charset="-120"/>
                <a:ea typeface="微軟正黑體" pitchFamily="34" charset="-120"/>
              </a:rPr>
              <a:t> 照度亮度偵測</a:t>
            </a:r>
            <a:r>
              <a:rPr lang="en-US" altLang="zh-TW" sz="2400" b="1" kern="0" dirty="0">
                <a:latin typeface="微軟正黑體" pitchFamily="34" charset="-120"/>
                <a:ea typeface="微軟正黑體" pitchFamily="34" charset="-120"/>
              </a:rPr>
              <a:t>(A/D)</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M140</a:t>
            </a:r>
            <a:r>
              <a:rPr lang="zh-TW" altLang="en-US" sz="2400" b="1" kern="0" dirty="0">
                <a:latin typeface="微軟正黑體" pitchFamily="34" charset="-120"/>
                <a:ea typeface="微軟正黑體" pitchFamily="34" charset="-120"/>
              </a:rPr>
              <a:t> 溫度偵測</a:t>
            </a:r>
            <a:r>
              <a:rPr lang="en-US" altLang="zh-TW" sz="2400" b="1" kern="0" dirty="0">
                <a:latin typeface="微軟正黑體" pitchFamily="34" charset="-120"/>
                <a:ea typeface="微軟正黑體" pitchFamily="34" charset="-120"/>
              </a:rPr>
              <a:t>(SPI)+M160</a:t>
            </a:r>
            <a:r>
              <a:rPr lang="zh-TW" altLang="en-US" sz="2400" b="1" kern="0" dirty="0">
                <a:latin typeface="微軟正黑體" pitchFamily="34" charset="-120"/>
                <a:ea typeface="微軟正黑體" pitchFamily="34" charset="-120"/>
              </a:rPr>
              <a:t> </a:t>
            </a:r>
            <a:r>
              <a:rPr lang="en-US" altLang="zh-TW" sz="2400" b="1" kern="0" dirty="0">
                <a:latin typeface="微軟正黑體" pitchFamily="34" charset="-120"/>
                <a:ea typeface="微軟正黑體" pitchFamily="34" charset="-120"/>
              </a:rPr>
              <a:t>LED</a:t>
            </a:r>
            <a:r>
              <a:rPr lang="zh-TW" altLang="en-US" sz="2400" b="1" kern="0" dirty="0">
                <a:latin typeface="微軟正黑體" pitchFamily="34" charset="-120"/>
                <a:ea typeface="微軟正黑體" pitchFamily="34" charset="-120"/>
              </a:rPr>
              <a:t>調光</a:t>
            </a:r>
            <a:r>
              <a:rPr lang="en-US" altLang="zh-TW" sz="2400" b="1" kern="0" dirty="0">
                <a:latin typeface="微軟正黑體" pitchFamily="34" charset="-120"/>
                <a:ea typeface="微軟正黑體" pitchFamily="34" charset="-120"/>
              </a:rPr>
              <a:t>(PWM)</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M140</a:t>
            </a:r>
            <a:r>
              <a:rPr lang="zh-TW" altLang="en-US" sz="2400" b="1" kern="0" dirty="0">
                <a:latin typeface="微軟正黑體" pitchFamily="34" charset="-120"/>
                <a:ea typeface="微軟正黑體" pitchFamily="34" charset="-120"/>
              </a:rPr>
              <a:t> 溫度偵測</a:t>
            </a:r>
            <a:r>
              <a:rPr lang="en-US" altLang="zh-TW" sz="2400" b="1" kern="0" dirty="0">
                <a:latin typeface="微軟正黑體" pitchFamily="34" charset="-120"/>
                <a:ea typeface="微軟正黑體" pitchFamily="34" charset="-120"/>
              </a:rPr>
              <a:t>(SPI)+M180</a:t>
            </a:r>
            <a:r>
              <a:rPr lang="zh-TW" altLang="en-US" sz="2400" b="1" kern="0" dirty="0">
                <a:latin typeface="微軟正黑體" pitchFamily="34" charset="-120"/>
                <a:ea typeface="微軟正黑體" pitchFamily="34" charset="-120"/>
              </a:rPr>
              <a:t> 傾斜震動偵測</a:t>
            </a:r>
            <a:r>
              <a:rPr lang="en-US" altLang="zh-TW" sz="2400" b="1" kern="0" dirty="0">
                <a:latin typeface="微軟正黑體" pitchFamily="34" charset="-120"/>
                <a:ea typeface="微軟正黑體" pitchFamily="34" charset="-120"/>
              </a:rPr>
              <a:t>(INT)</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M170</a:t>
            </a:r>
            <a:r>
              <a:rPr lang="zh-TW" altLang="en-US" sz="2400" b="1" kern="0" dirty="0">
                <a:latin typeface="微軟正黑體" pitchFamily="34" charset="-120"/>
                <a:ea typeface="微軟正黑體" pitchFamily="34" charset="-120"/>
              </a:rPr>
              <a:t> 照度亮度偵測</a:t>
            </a:r>
            <a:r>
              <a:rPr lang="en-US" altLang="zh-TW" sz="2400" b="1" kern="0" dirty="0">
                <a:latin typeface="微軟正黑體" pitchFamily="34" charset="-120"/>
                <a:ea typeface="微軟正黑體" pitchFamily="34" charset="-120"/>
              </a:rPr>
              <a:t>(A/D)+M160</a:t>
            </a:r>
            <a:r>
              <a:rPr lang="zh-TW" altLang="en-US" sz="2400" b="1" kern="0" dirty="0">
                <a:latin typeface="微軟正黑體" pitchFamily="34" charset="-120"/>
                <a:ea typeface="微軟正黑體" pitchFamily="34" charset="-120"/>
              </a:rPr>
              <a:t> </a:t>
            </a:r>
            <a:r>
              <a:rPr lang="en-US" altLang="zh-TW" sz="2400" b="1" kern="0" dirty="0">
                <a:latin typeface="微軟正黑體" pitchFamily="34" charset="-120"/>
                <a:ea typeface="微軟正黑體" pitchFamily="34" charset="-120"/>
              </a:rPr>
              <a:t>LED</a:t>
            </a:r>
            <a:r>
              <a:rPr lang="zh-TW" altLang="en-US" sz="2400" b="1" kern="0" dirty="0">
                <a:latin typeface="微軟正黑體" pitchFamily="34" charset="-120"/>
                <a:ea typeface="微軟正黑體" pitchFamily="34" charset="-120"/>
              </a:rPr>
              <a:t>調光</a:t>
            </a:r>
            <a:r>
              <a:rPr lang="en-US" altLang="zh-TW" sz="2400" b="1" kern="0" dirty="0">
                <a:latin typeface="微軟正黑體" pitchFamily="34" charset="-120"/>
                <a:ea typeface="微軟正黑體" pitchFamily="34" charset="-120"/>
              </a:rPr>
              <a:t>(PWM)</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M170</a:t>
            </a:r>
            <a:r>
              <a:rPr lang="zh-TW" altLang="en-US" sz="2400" b="1" kern="0" dirty="0">
                <a:latin typeface="微軟正黑體" pitchFamily="34" charset="-120"/>
                <a:ea typeface="微軟正黑體" pitchFamily="34" charset="-120"/>
              </a:rPr>
              <a:t> 照度亮度偵測</a:t>
            </a:r>
            <a:r>
              <a:rPr lang="en-US" altLang="zh-TW" sz="2400" b="1" kern="0" dirty="0">
                <a:latin typeface="微軟正黑體" pitchFamily="34" charset="-120"/>
                <a:ea typeface="微軟正黑體" pitchFamily="34" charset="-120"/>
              </a:rPr>
              <a:t>(A/D)+M270</a:t>
            </a:r>
            <a:r>
              <a:rPr lang="zh-TW" altLang="en-US" sz="2400" b="1" kern="0" dirty="0">
                <a:latin typeface="微軟正黑體" pitchFamily="34" charset="-120"/>
                <a:ea typeface="微軟正黑體" pitchFamily="34" charset="-120"/>
              </a:rPr>
              <a:t> 繼電器</a:t>
            </a:r>
            <a:r>
              <a:rPr lang="en-US" altLang="zh-TW" sz="2400" b="1" kern="0" dirty="0">
                <a:latin typeface="微軟正黑體" pitchFamily="34" charset="-120"/>
                <a:ea typeface="微軟正黑體" pitchFamily="34" charset="-120"/>
              </a:rPr>
              <a:t>/</a:t>
            </a:r>
            <a:r>
              <a:rPr lang="zh-TW" altLang="en-US" sz="2400" b="1" kern="0" dirty="0">
                <a:latin typeface="微軟正黑體" pitchFamily="34" charset="-120"/>
                <a:ea typeface="微軟正黑體" pitchFamily="34" charset="-120"/>
              </a:rPr>
              <a:t>按鍵</a:t>
            </a:r>
            <a:r>
              <a:rPr lang="en-US" altLang="zh-TW" sz="2400" b="1" kern="0" dirty="0">
                <a:latin typeface="微軟正黑體" pitchFamily="34" charset="-120"/>
                <a:ea typeface="微軟正黑體" pitchFamily="34" charset="-120"/>
              </a:rPr>
              <a:t>(DI/DO)</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M180</a:t>
            </a:r>
            <a:r>
              <a:rPr lang="zh-TW" altLang="en-US" sz="2400" b="1" kern="0" dirty="0">
                <a:latin typeface="微軟正黑體" pitchFamily="34" charset="-120"/>
                <a:ea typeface="微軟正黑體" pitchFamily="34" charset="-120"/>
              </a:rPr>
              <a:t> 傾斜震動偵測</a:t>
            </a:r>
            <a:r>
              <a:rPr lang="en-US" altLang="zh-TW" sz="2400" b="1" kern="0" dirty="0">
                <a:latin typeface="微軟正黑體" pitchFamily="34" charset="-120"/>
                <a:ea typeface="微軟正黑體" pitchFamily="34" charset="-120"/>
              </a:rPr>
              <a:t>(INT)+M270</a:t>
            </a:r>
            <a:r>
              <a:rPr lang="zh-TW" altLang="en-US" sz="2400" b="1" kern="0" dirty="0">
                <a:latin typeface="微軟正黑體" pitchFamily="34" charset="-120"/>
                <a:ea typeface="微軟正黑體" pitchFamily="34" charset="-120"/>
              </a:rPr>
              <a:t> 繼電器</a:t>
            </a:r>
            <a:r>
              <a:rPr lang="en-US" altLang="zh-TW" sz="2400" b="1" kern="0" dirty="0">
                <a:latin typeface="微軟正黑體" pitchFamily="34" charset="-120"/>
                <a:ea typeface="微軟正黑體" pitchFamily="34" charset="-120"/>
              </a:rPr>
              <a:t>/</a:t>
            </a:r>
            <a:r>
              <a:rPr lang="zh-TW" altLang="en-US" sz="2400" b="1" kern="0" dirty="0">
                <a:latin typeface="微軟正黑體" pitchFamily="34" charset="-120"/>
                <a:ea typeface="微軟正黑體" pitchFamily="34" charset="-120"/>
              </a:rPr>
              <a:t>按鍵</a:t>
            </a:r>
            <a:r>
              <a:rPr lang="en-US" altLang="zh-TW" sz="2400" b="1" kern="0" dirty="0">
                <a:latin typeface="微軟正黑體" pitchFamily="34" charset="-120"/>
                <a:ea typeface="微軟正黑體" pitchFamily="34" charset="-120"/>
              </a:rPr>
              <a:t>(DI/DO)</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M220</a:t>
            </a:r>
            <a:r>
              <a:rPr lang="zh-TW" altLang="en-US" sz="2400" b="1" kern="0" dirty="0">
                <a:latin typeface="微軟正黑體" pitchFamily="34" charset="-120"/>
                <a:ea typeface="微軟正黑體" pitchFamily="34" charset="-120"/>
              </a:rPr>
              <a:t> 三軸位移加速度</a:t>
            </a:r>
            <a:r>
              <a:rPr lang="en-US" altLang="zh-TW" sz="2400" b="1" kern="0" dirty="0">
                <a:latin typeface="微軟正黑體" pitchFamily="34" charset="-120"/>
                <a:ea typeface="微軟正黑體" pitchFamily="34" charset="-120"/>
              </a:rPr>
              <a:t>(SPI)+M170</a:t>
            </a:r>
            <a:r>
              <a:rPr lang="zh-TW" altLang="en-US" sz="2400" b="1" kern="0" dirty="0">
                <a:latin typeface="微軟正黑體" pitchFamily="34" charset="-120"/>
                <a:ea typeface="微軟正黑體" pitchFamily="34" charset="-120"/>
              </a:rPr>
              <a:t> 照度亮度偵測</a:t>
            </a:r>
            <a:r>
              <a:rPr lang="en-US" altLang="zh-TW" sz="2400" b="1" kern="0" dirty="0">
                <a:latin typeface="微軟正黑體" pitchFamily="34" charset="-120"/>
                <a:ea typeface="微軟正黑體" pitchFamily="34" charset="-120"/>
              </a:rPr>
              <a:t>(A/D)</a:t>
            </a:r>
          </a:p>
          <a:p>
            <a:pPr marL="341313" indent="-341313">
              <a:spcBef>
                <a:spcPct val="20000"/>
              </a:spcBef>
              <a:buClr>
                <a:schemeClr val="folHlink"/>
              </a:buClr>
              <a:buSzPct val="60000"/>
              <a:buFont typeface="Wingdings" pitchFamily="2" charset="2"/>
              <a:buChar char="n"/>
              <a:defRPr/>
            </a:pPr>
            <a:r>
              <a:rPr lang="en-US" altLang="zh-TW" sz="2400" b="1" kern="0" dirty="0">
                <a:latin typeface="微軟正黑體" pitchFamily="34" charset="-120"/>
                <a:ea typeface="微軟正黑體" pitchFamily="34" charset="-120"/>
              </a:rPr>
              <a:t>M220</a:t>
            </a:r>
            <a:r>
              <a:rPr lang="zh-TW" altLang="en-US" sz="2400" b="1" kern="0" dirty="0">
                <a:latin typeface="微軟正黑體" pitchFamily="34" charset="-120"/>
                <a:ea typeface="微軟正黑體" pitchFamily="34" charset="-120"/>
              </a:rPr>
              <a:t> 三軸位移加速度</a:t>
            </a:r>
            <a:r>
              <a:rPr lang="en-US" altLang="zh-TW" sz="2400" b="1" kern="0" dirty="0">
                <a:latin typeface="微軟正黑體" pitchFamily="34" charset="-120"/>
                <a:ea typeface="微軟正黑體" pitchFamily="34" charset="-120"/>
              </a:rPr>
              <a:t>(SPI)+M160</a:t>
            </a:r>
            <a:r>
              <a:rPr lang="zh-TW" altLang="en-US" sz="2400" b="1" kern="0" dirty="0">
                <a:latin typeface="微軟正黑體" pitchFamily="34" charset="-120"/>
                <a:ea typeface="微軟正黑體" pitchFamily="34" charset="-120"/>
              </a:rPr>
              <a:t> </a:t>
            </a:r>
            <a:r>
              <a:rPr lang="en-US" altLang="zh-TW" sz="2400" b="1" kern="0" dirty="0">
                <a:latin typeface="微軟正黑體" pitchFamily="34" charset="-120"/>
                <a:ea typeface="微軟正黑體" pitchFamily="34" charset="-120"/>
              </a:rPr>
              <a:t>LED</a:t>
            </a:r>
            <a:r>
              <a:rPr lang="zh-TW" altLang="en-US" sz="2400" b="1" kern="0" dirty="0">
                <a:latin typeface="微軟正黑體" pitchFamily="34" charset="-120"/>
                <a:ea typeface="微軟正黑體" pitchFamily="34" charset="-120"/>
              </a:rPr>
              <a:t>調光</a:t>
            </a:r>
            <a:r>
              <a:rPr lang="en-US" altLang="zh-TW" sz="2400" b="1" kern="0" dirty="0">
                <a:latin typeface="微軟正黑體" pitchFamily="34" charset="-120"/>
                <a:ea typeface="微軟正黑體" pitchFamily="34" charset="-120"/>
              </a:rPr>
              <a:t>(PWM)</a:t>
            </a:r>
          </a:p>
          <a:p>
            <a:pPr marL="341313" indent="-341313">
              <a:spcBef>
                <a:spcPct val="20000"/>
              </a:spcBef>
              <a:buClr>
                <a:schemeClr val="folHlink"/>
              </a:buClr>
              <a:buSzPct val="60000"/>
              <a:buFont typeface="Wingdings" pitchFamily="2" charset="2"/>
              <a:buChar char="n"/>
              <a:defRPr/>
            </a:pPr>
            <a:r>
              <a:rPr lang="zh-TW" altLang="en-US" sz="2400" b="1" kern="0" dirty="0">
                <a:latin typeface="微軟正黑體" pitchFamily="34" charset="-120"/>
                <a:ea typeface="微軟正黑體" pitchFamily="34" charset="-120"/>
              </a:rPr>
              <a:t>設計一程式當震動時讀取溫度與光照度送出至電腦</a:t>
            </a:r>
            <a:endParaRPr lang="en-US" altLang="zh-TW" sz="2400" b="1" kern="0" dirty="0">
              <a:latin typeface="微軟正黑體" pitchFamily="34" charset="-120"/>
              <a:ea typeface="微軟正黑體" pitchFamily="34" charset="-120"/>
            </a:endParaRPr>
          </a:p>
          <a:p>
            <a:pPr marL="341313" indent="-341313">
              <a:spcBef>
                <a:spcPct val="20000"/>
              </a:spcBef>
              <a:buClr>
                <a:schemeClr val="folHlink"/>
              </a:buClr>
              <a:buSzPct val="60000"/>
              <a:buFont typeface="Wingdings" pitchFamily="2" charset="2"/>
              <a:buChar char="n"/>
              <a:defRPr/>
            </a:pPr>
            <a:endParaRPr lang="en-US" altLang="zh-TW" sz="2400" b="1" kern="0" dirty="0">
              <a:latin typeface="微軟正黑體" pitchFamily="34" charset="-120"/>
              <a:ea typeface="微軟正黑體" pitchFamily="34" charset="-12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700338" y="2349500"/>
            <a:ext cx="3095625" cy="885825"/>
          </a:xfrm>
        </p:spPr>
        <p:txBody>
          <a:bodyPr/>
          <a:lstStyle/>
          <a:p>
            <a:pPr algn="ctr" eaLnBrk="1" hangingPunct="1"/>
            <a:r>
              <a:rPr lang="zh-TW" altLang="en-US" sz="5400" b="1" smtClean="0">
                <a:latin typeface="微軟正黑體" pitchFamily="34" charset="-120"/>
                <a:ea typeface="微軟正黑體" pitchFamily="34" charset="-120"/>
              </a:rPr>
              <a:t>敬請指教</a:t>
            </a:r>
          </a:p>
        </p:txBody>
      </p:sp>
      <p:sp>
        <p:nvSpPr>
          <p:cNvPr id="60419" name="Text Box 4"/>
          <p:cNvSpPr txBox="1">
            <a:spLocks noChangeArrowheads="1"/>
          </p:cNvSpPr>
          <p:nvPr/>
        </p:nvSpPr>
        <p:spPr bwMode="auto">
          <a:xfrm>
            <a:off x="3492500" y="4221163"/>
            <a:ext cx="155575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en-US" sz="5400" b="1">
                <a:latin typeface="微軟正黑體" pitchFamily="34" charset="-120"/>
                <a:ea typeface="微軟正黑體" pitchFamily="34" charset="-120"/>
              </a:rPr>
              <a:t>謝謝</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57313" y="404813"/>
            <a:ext cx="6429375" cy="839787"/>
          </a:xfrm>
        </p:spPr>
        <p:txBody>
          <a:bodyPr/>
          <a:lstStyle/>
          <a:p>
            <a:pPr eaLnBrk="1" hangingPunct="1"/>
            <a:r>
              <a:rPr lang="en-US" altLang="zh-TW" b="1" smtClean="0">
                <a:latin typeface="微軟正黑體" pitchFamily="34" charset="-120"/>
                <a:ea typeface="微軟正黑體" pitchFamily="34" charset="-120"/>
              </a:rPr>
              <a:t>ZigBee</a:t>
            </a:r>
            <a:r>
              <a:rPr lang="zh-TW" altLang="en-US" b="1" smtClean="0">
                <a:latin typeface="微軟正黑體" pitchFamily="34" charset="-120"/>
                <a:ea typeface="微軟正黑體" pitchFamily="34" charset="-120"/>
              </a:rPr>
              <a:t>規格</a:t>
            </a:r>
            <a:r>
              <a:rPr lang="zh-TW" altLang="zh-TW" b="1" smtClean="0">
                <a:latin typeface="微軟正黑體" pitchFamily="34" charset="-120"/>
                <a:ea typeface="微軟正黑體" pitchFamily="34" charset="-120"/>
              </a:rPr>
              <a:t>比較</a:t>
            </a:r>
            <a:endParaRPr lang="zh-TW" altLang="en-US" b="1" smtClean="0">
              <a:latin typeface="微軟正黑體" pitchFamily="34" charset="-120"/>
              <a:ea typeface="微軟正黑體" pitchFamily="34" charset="-120"/>
            </a:endParaRPr>
          </a:p>
        </p:txBody>
      </p:sp>
      <p:sp>
        <p:nvSpPr>
          <p:cNvPr id="8195" name="Rectangle 3"/>
          <p:cNvSpPr>
            <a:spLocks noGrp="1" noChangeArrowheads="1"/>
          </p:cNvSpPr>
          <p:nvPr>
            <p:ph type="body" idx="1"/>
          </p:nvPr>
        </p:nvSpPr>
        <p:spPr>
          <a:xfrm>
            <a:off x="827088" y="2017713"/>
            <a:ext cx="7888287" cy="4554537"/>
          </a:xfrm>
        </p:spPr>
        <p:txBody>
          <a:bodyPr/>
          <a:lstStyle/>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是工業級和商業級協定棧</a:t>
            </a:r>
          </a:p>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適合於大型網路</a:t>
            </a:r>
            <a:r>
              <a:rPr lang="en-US" altLang="zh-TW"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超過</a:t>
            </a:r>
            <a:r>
              <a:rPr lang="en-US" altLang="zh-TW" sz="2400" b="1" smtClean="0">
                <a:latin typeface="微軟正黑體" pitchFamily="34" charset="-120"/>
                <a:ea typeface="微軟正黑體" pitchFamily="34" charset="-120"/>
              </a:rPr>
              <a:t>1000</a:t>
            </a:r>
            <a:r>
              <a:rPr lang="zh-TW" altLang="zh-TW" sz="2400" b="1" smtClean="0">
                <a:latin typeface="微軟正黑體" pitchFamily="34" charset="-120"/>
                <a:ea typeface="微軟正黑體" pitchFamily="34" charset="-120"/>
              </a:rPr>
              <a:t>個節點的大型無線感測器網路</a:t>
            </a:r>
            <a:r>
              <a:rPr lang="en-US" altLang="zh-TW" sz="2400" b="1" smtClean="0">
                <a:latin typeface="微軟正黑體" pitchFamily="34" charset="-120"/>
                <a:ea typeface="微軟正黑體" pitchFamily="34" charset="-120"/>
              </a:rPr>
              <a:t>)</a:t>
            </a:r>
            <a:endParaRPr lang="zh-TW" altLang="zh-TW" sz="2400" b="1" smtClean="0">
              <a:latin typeface="微軟正黑體" pitchFamily="34" charset="-120"/>
              <a:ea typeface="微軟正黑體" pitchFamily="34" charset="-120"/>
            </a:endParaRPr>
          </a:p>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改進了路由方式，是路由更加可靠，路由表格更加節省記憶體。</a:t>
            </a:r>
          </a:p>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增加了高級跳頻技術，具有超強網路抗干擾能力。</a:t>
            </a:r>
          </a:p>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可以分包傳輸長資料包。</a:t>
            </a:r>
          </a:p>
          <a:p>
            <a:r>
              <a:rPr lang="en-US" altLang="zh-TW" sz="2400" b="1" smtClean="0">
                <a:latin typeface="微軟正黑體" pitchFamily="34" charset="-120"/>
                <a:ea typeface="微軟正黑體" pitchFamily="34" charset="-120"/>
              </a:rPr>
              <a:t>ZigBee 2007/pro </a:t>
            </a:r>
            <a:r>
              <a:rPr lang="zh-TW" altLang="zh-TW" sz="2400" b="1" smtClean="0">
                <a:latin typeface="微軟正黑體" pitchFamily="34" charset="-120"/>
                <a:ea typeface="微軟正黑體" pitchFamily="34" charset="-120"/>
              </a:rPr>
              <a:t>提供商業級的加密通訊。</a:t>
            </a:r>
          </a:p>
        </p:txBody>
      </p:sp>
      <p:sp>
        <p:nvSpPr>
          <p:cNvPr id="8196" name="矩形 11"/>
          <p:cNvSpPr>
            <a:spLocks noChangeArrowheads="1"/>
          </p:cNvSpPr>
          <p:nvPr/>
        </p:nvSpPr>
        <p:spPr bwMode="auto">
          <a:xfrm>
            <a:off x="1714500" y="1285875"/>
            <a:ext cx="7072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ZigBee 2004</a:t>
            </a:r>
            <a:r>
              <a:rPr lang="zh-TW" altLang="zh-TW" b="1">
                <a:latin typeface="微軟正黑體" pitchFamily="34" charset="-120"/>
                <a:ea typeface="微軟正黑體" pitchFamily="34" charset="-120"/>
              </a:rPr>
              <a:t>、</a:t>
            </a:r>
            <a:r>
              <a:rPr lang="en-US" altLang="zh-TW" b="1">
                <a:latin typeface="微軟正黑體" pitchFamily="34" charset="-120"/>
                <a:ea typeface="微軟正黑體" pitchFamily="34" charset="-120"/>
              </a:rPr>
              <a:t>ZigBee 2006</a:t>
            </a:r>
            <a:r>
              <a:rPr lang="zh-TW" altLang="zh-TW" b="1">
                <a:latin typeface="微軟正黑體" pitchFamily="34" charset="-120"/>
                <a:ea typeface="微軟正黑體" pitchFamily="34" charset="-120"/>
              </a:rPr>
              <a:t>相比較，</a:t>
            </a:r>
            <a:r>
              <a:rPr lang="en-US" altLang="zh-TW" b="1">
                <a:latin typeface="微軟正黑體" pitchFamily="34" charset="-120"/>
                <a:ea typeface="微軟正黑體" pitchFamily="34" charset="-120"/>
              </a:rPr>
              <a:t>ZigBee 2007/pro</a:t>
            </a:r>
            <a:r>
              <a:rPr lang="zh-TW" altLang="zh-TW" b="1">
                <a:latin typeface="微軟正黑體" pitchFamily="34" charset="-120"/>
                <a:ea typeface="微軟正黑體" pitchFamily="34" charset="-120"/>
              </a:rPr>
              <a:t>改進</a:t>
            </a:r>
            <a:r>
              <a:rPr lang="zh-TW" altLang="en-US" b="1">
                <a:latin typeface="微軟正黑體" pitchFamily="34" charset="-120"/>
                <a:ea typeface="微軟正黑體" pitchFamily="34" charset="-120"/>
              </a:rPr>
              <a:t>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57313" y="404813"/>
            <a:ext cx="7643812" cy="839787"/>
          </a:xfrm>
        </p:spPr>
        <p:txBody>
          <a:bodyPr/>
          <a:lstStyle/>
          <a:p>
            <a:pPr eaLnBrk="1" hangingPunct="1"/>
            <a:r>
              <a:rPr lang="en-US" altLang="zh-TW" b="1" smtClean="0">
                <a:latin typeface="微軟正黑體" pitchFamily="34" charset="-120"/>
                <a:ea typeface="微軟正黑體" pitchFamily="34" charset="-120"/>
              </a:rPr>
              <a:t>ZigBee 2007</a:t>
            </a:r>
            <a:r>
              <a:rPr lang="zh-TW" altLang="zh-TW" b="1" smtClean="0">
                <a:latin typeface="微軟正黑體" pitchFamily="34" charset="-120"/>
                <a:ea typeface="微軟正黑體" pitchFamily="34" charset="-120"/>
              </a:rPr>
              <a:t>協定的新結構</a:t>
            </a:r>
            <a:endParaRPr lang="zh-TW" altLang="en-US" b="1" smtClean="0">
              <a:latin typeface="微軟正黑體" pitchFamily="34" charset="-120"/>
              <a:ea typeface="微軟正黑體" pitchFamily="34" charset="-120"/>
            </a:endParaRPr>
          </a:p>
        </p:txBody>
      </p:sp>
      <p:sp>
        <p:nvSpPr>
          <p:cNvPr id="9219" name="Rectangle 3"/>
          <p:cNvSpPr>
            <a:spLocks noGrp="1" noChangeArrowheads="1"/>
          </p:cNvSpPr>
          <p:nvPr>
            <p:ph type="body" idx="1"/>
          </p:nvPr>
        </p:nvSpPr>
        <p:spPr>
          <a:xfrm>
            <a:off x="827088" y="2017713"/>
            <a:ext cx="7959725" cy="4554537"/>
          </a:xfrm>
        </p:spPr>
        <p:txBody>
          <a:bodyPr/>
          <a:lstStyle/>
          <a:p>
            <a:r>
              <a:rPr lang="en-US" altLang="zh-TW" sz="2400" b="1" smtClean="0">
                <a:latin typeface="微軟正黑體" pitchFamily="34" charset="-120"/>
                <a:ea typeface="微軟正黑體" pitchFamily="34" charset="-120"/>
              </a:rPr>
              <a:t>ZigBee-2007 </a:t>
            </a:r>
            <a:r>
              <a:rPr lang="zh-TW" altLang="zh-TW" sz="2400" b="1" smtClean="0">
                <a:latin typeface="微軟正黑體" pitchFamily="34" charset="-120"/>
                <a:ea typeface="微軟正黑體" pitchFamily="34" charset="-120"/>
              </a:rPr>
              <a:t>規範定於了兩套高級的功能指令集</a:t>
            </a:r>
            <a:r>
              <a:rPr lang="en-US" altLang="zh-TW" sz="2400" b="1" smtClean="0">
                <a:latin typeface="微軟正黑體" pitchFamily="34" charset="-120"/>
                <a:ea typeface="微軟正黑體" pitchFamily="34" charset="-120"/>
              </a:rPr>
              <a:t>( feature set)</a:t>
            </a:r>
            <a:r>
              <a:rPr lang="zh-TW" altLang="zh-TW" sz="2400" b="1" smtClean="0">
                <a:latin typeface="微軟正黑體" pitchFamily="34" charset="-120"/>
                <a:ea typeface="微軟正黑體" pitchFamily="34" charset="-120"/>
              </a:rPr>
              <a:t>：分別是</a:t>
            </a:r>
            <a:r>
              <a:rPr lang="en-US" altLang="zh-TW" sz="2400" b="1" smtClean="0">
                <a:latin typeface="微軟正黑體" pitchFamily="34" charset="-120"/>
                <a:ea typeface="微軟正黑體" pitchFamily="34" charset="-120"/>
              </a:rPr>
              <a:t>ZigBee </a:t>
            </a:r>
            <a:r>
              <a:rPr lang="zh-TW" altLang="zh-TW" sz="2400" b="1" smtClean="0">
                <a:latin typeface="微軟正黑體" pitchFamily="34" charset="-120"/>
                <a:ea typeface="微軟正黑體" pitchFamily="34" charset="-120"/>
              </a:rPr>
              <a:t>功能命令集和</a:t>
            </a:r>
            <a:r>
              <a:rPr lang="en-US" altLang="zh-TW" sz="2400" b="1" smtClean="0">
                <a:latin typeface="微軟正黑體" pitchFamily="34" charset="-120"/>
                <a:ea typeface="微軟正黑體" pitchFamily="34" charset="-120"/>
              </a:rPr>
              <a:t>ZigBee PRO </a:t>
            </a:r>
            <a:r>
              <a:rPr lang="zh-TW" altLang="zh-TW" sz="2400" b="1" smtClean="0">
                <a:latin typeface="微軟正黑體" pitchFamily="34" charset="-120"/>
                <a:ea typeface="微軟正黑體" pitchFamily="34" charset="-120"/>
              </a:rPr>
              <a:t>功能命令集。</a:t>
            </a:r>
            <a:r>
              <a:rPr lang="en-US" altLang="zh-TW" sz="2400" b="1" smtClean="0">
                <a:latin typeface="微軟正黑體" pitchFamily="34" charset="-120"/>
                <a:ea typeface="微軟正黑體" pitchFamily="34" charset="-120"/>
              </a:rPr>
              <a:t>(ZigBee 2004</a:t>
            </a:r>
            <a:r>
              <a:rPr lang="zh-TW" altLang="zh-TW" sz="2400" b="1" smtClean="0">
                <a:latin typeface="微軟正黑體" pitchFamily="34" charset="-120"/>
                <a:ea typeface="微軟正黑體" pitchFamily="34" charset="-120"/>
              </a:rPr>
              <a:t>和</a:t>
            </a:r>
            <a:r>
              <a:rPr lang="en-US" altLang="zh-TW" sz="2400" b="1" smtClean="0">
                <a:latin typeface="微軟正黑體" pitchFamily="34" charset="-120"/>
                <a:ea typeface="微軟正黑體" pitchFamily="34" charset="-120"/>
              </a:rPr>
              <a:t>2006</a:t>
            </a:r>
            <a:r>
              <a:rPr lang="zh-TW" altLang="zh-TW" sz="2400" b="1" smtClean="0">
                <a:latin typeface="微軟正黑體" pitchFamily="34" charset="-120"/>
                <a:ea typeface="微軟正黑體" pitchFamily="34" charset="-120"/>
              </a:rPr>
              <a:t>都沒有和不相容這兩套新的命令集</a:t>
            </a:r>
            <a:r>
              <a:rPr lang="en-US" altLang="zh-TW"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a:t>
            </a:r>
          </a:p>
          <a:p>
            <a:r>
              <a:rPr lang="en-US" altLang="zh-TW" sz="2400" b="1" smtClean="0">
                <a:latin typeface="微軟正黑體" pitchFamily="34" charset="-120"/>
                <a:ea typeface="微軟正黑體" pitchFamily="34" charset="-120"/>
              </a:rPr>
              <a:t>ZigBee </a:t>
            </a:r>
            <a:r>
              <a:rPr lang="zh-TW" altLang="zh-TW" sz="2400" b="1" smtClean="0">
                <a:latin typeface="微軟正黑體" pitchFamily="34" charset="-120"/>
                <a:ea typeface="微軟正黑體" pitchFamily="34" charset="-120"/>
              </a:rPr>
              <a:t>協定模式</a:t>
            </a:r>
            <a:r>
              <a:rPr lang="en-US" altLang="zh-TW" sz="2400" b="1" smtClean="0">
                <a:latin typeface="微軟正黑體" pitchFamily="34" charset="-120"/>
                <a:ea typeface="微軟正黑體" pitchFamily="34" charset="-120"/>
              </a:rPr>
              <a:t>(Stack Profile 1) </a:t>
            </a:r>
            <a:r>
              <a:rPr lang="zh-TW" altLang="zh-TW" sz="2400" b="1" smtClean="0">
                <a:latin typeface="微軟正黑體" pitchFamily="34" charset="-120"/>
                <a:ea typeface="微軟正黑體" pitchFamily="34" charset="-120"/>
              </a:rPr>
              <a:t>是</a:t>
            </a:r>
            <a:r>
              <a:rPr lang="en-US" altLang="zh-TW" sz="2400" b="1" smtClean="0">
                <a:latin typeface="微軟正黑體" pitchFamily="34" charset="-120"/>
                <a:ea typeface="微軟正黑體" pitchFamily="34" charset="-120"/>
              </a:rPr>
              <a:t>2006</a:t>
            </a:r>
            <a:r>
              <a:rPr lang="zh-TW" altLang="zh-TW" sz="2400" b="1" smtClean="0">
                <a:latin typeface="微軟正黑體" pitchFamily="34" charset="-120"/>
                <a:ea typeface="微軟正黑體" pitchFamily="34" charset="-120"/>
              </a:rPr>
              <a:t>發佈，目標是消費電子產品和燈光商業應用環境，設計簡單，使用在少於</a:t>
            </a:r>
            <a:r>
              <a:rPr lang="en-US" altLang="zh-TW" sz="2400" b="1" smtClean="0">
                <a:latin typeface="微軟正黑體" pitchFamily="34" charset="-120"/>
                <a:ea typeface="微軟正黑體" pitchFamily="34" charset="-120"/>
              </a:rPr>
              <a:t>300</a:t>
            </a:r>
            <a:r>
              <a:rPr lang="zh-TW" altLang="zh-TW" sz="2400" b="1" smtClean="0">
                <a:latin typeface="微軟正黑體" pitchFamily="34" charset="-120"/>
                <a:ea typeface="微軟正黑體" pitchFamily="34" charset="-120"/>
              </a:rPr>
              <a:t>個節點的網路。</a:t>
            </a:r>
          </a:p>
          <a:p>
            <a:r>
              <a:rPr lang="en-US" altLang="zh-TW" sz="2400" b="1" smtClean="0">
                <a:latin typeface="微軟正黑體" pitchFamily="34" charset="-120"/>
                <a:ea typeface="微軟正黑體" pitchFamily="34" charset="-120"/>
              </a:rPr>
              <a:t>ZigBee PRO</a:t>
            </a:r>
            <a:r>
              <a:rPr lang="zh-TW" altLang="zh-TW" sz="2400" b="1" smtClean="0">
                <a:latin typeface="微軟正黑體" pitchFamily="34" charset="-120"/>
                <a:ea typeface="微軟正黑體" pitchFamily="34" charset="-120"/>
              </a:rPr>
              <a:t>協定模式</a:t>
            </a:r>
            <a:r>
              <a:rPr lang="en-US" altLang="zh-TW" sz="2400" b="1" smtClean="0">
                <a:latin typeface="微軟正黑體" pitchFamily="34" charset="-120"/>
                <a:ea typeface="微軟正黑體" pitchFamily="34" charset="-120"/>
              </a:rPr>
              <a:t> (Stack Profile 2) </a:t>
            </a:r>
            <a:r>
              <a:rPr lang="zh-TW" altLang="zh-TW" sz="2400" b="1" smtClean="0">
                <a:latin typeface="微軟正黑體" pitchFamily="34" charset="-120"/>
                <a:ea typeface="微軟正黑體" pitchFamily="34" charset="-120"/>
              </a:rPr>
              <a:t>發佈在</a:t>
            </a:r>
            <a:r>
              <a:rPr lang="en-US" altLang="zh-TW" sz="2400" b="1" smtClean="0">
                <a:latin typeface="微軟正黑體" pitchFamily="34" charset="-120"/>
                <a:ea typeface="微軟正黑體" pitchFamily="34" charset="-120"/>
              </a:rPr>
              <a:t> 2007</a:t>
            </a:r>
            <a:r>
              <a:rPr lang="zh-TW" altLang="zh-TW" sz="2400" b="1" smtClean="0">
                <a:latin typeface="微軟正黑體" pitchFamily="34" charset="-120"/>
                <a:ea typeface="微軟正黑體" pitchFamily="34" charset="-120"/>
              </a:rPr>
              <a:t>年目標是商業和工業環境，支援大型網路，</a:t>
            </a:r>
            <a:r>
              <a:rPr lang="en-US" altLang="zh-TW" sz="2400" b="1" smtClean="0">
                <a:latin typeface="微軟正黑體" pitchFamily="34" charset="-120"/>
                <a:ea typeface="微軟正黑體" pitchFamily="34" charset="-120"/>
              </a:rPr>
              <a:t>1000</a:t>
            </a:r>
            <a:r>
              <a:rPr lang="zh-TW" altLang="zh-TW" sz="2400" b="1" smtClean="0">
                <a:latin typeface="微軟正黑體" pitchFamily="34" charset="-120"/>
                <a:ea typeface="微軟正黑體" pitchFamily="34" charset="-120"/>
              </a:rPr>
              <a:t>個以上網路節點，相應更好的安全性。</a:t>
            </a:r>
          </a:p>
        </p:txBody>
      </p:sp>
      <p:sp>
        <p:nvSpPr>
          <p:cNvPr id="9220"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TW" b="1">
                <a:latin typeface="微軟正黑體" pitchFamily="34" charset="-120"/>
                <a:ea typeface="微軟正黑體" pitchFamily="34" charset="-120"/>
              </a:rPr>
              <a:t>ZigBee </a:t>
            </a:r>
            <a:r>
              <a:rPr lang="zh-TW" altLang="zh-TW" b="1">
                <a:latin typeface="微軟正黑體" pitchFamily="34" charset="-120"/>
                <a:ea typeface="微軟正黑體" pitchFamily="34" charset="-120"/>
              </a:rPr>
              <a:t>協定模式</a:t>
            </a:r>
            <a:r>
              <a:rPr lang="zh-TW" altLang="en-US" b="1">
                <a:latin typeface="微軟正黑體" pitchFamily="34" charset="-120"/>
                <a:ea typeface="微軟正黑體" pitchFamily="34" charset="-120"/>
              </a:rPr>
              <a:t>、</a:t>
            </a:r>
            <a:r>
              <a:rPr lang="en-US" altLang="zh-TW" b="1">
                <a:latin typeface="微軟正黑體" pitchFamily="34" charset="-120"/>
                <a:ea typeface="微軟正黑體" pitchFamily="34" charset="-120"/>
              </a:rPr>
              <a:t> ZigBee PRO</a:t>
            </a:r>
            <a:r>
              <a:rPr lang="zh-TW" altLang="zh-TW" b="1">
                <a:latin typeface="微軟正黑體" pitchFamily="34" charset="-120"/>
                <a:ea typeface="微軟正黑體" pitchFamily="34" charset="-120"/>
              </a:rPr>
              <a:t>協定模式</a:t>
            </a:r>
            <a:r>
              <a:rPr lang="en-US" altLang="zh-TW" b="1">
                <a:latin typeface="微軟正黑體" pitchFamily="34" charset="-120"/>
                <a:ea typeface="微軟正黑體" pitchFamily="34" charset="-120"/>
              </a:rPr>
              <a:t> </a:t>
            </a:r>
            <a:endParaRPr lang="zh-TW" altLang="en-US" b="1">
              <a:latin typeface="微軟正黑體" pitchFamily="34" charset="-120"/>
              <a:ea typeface="微軟正黑體"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357313" y="404813"/>
            <a:ext cx="7786687" cy="839787"/>
          </a:xfrm>
        </p:spPr>
        <p:txBody>
          <a:bodyPr/>
          <a:lstStyle/>
          <a:p>
            <a:pPr eaLnBrk="1" hangingPunct="1"/>
            <a:r>
              <a:rPr lang="zh-TW" altLang="zh-TW" b="1" smtClean="0">
                <a:latin typeface="微軟正黑體" pitchFamily="34" charset="-120"/>
                <a:ea typeface="微軟正黑體" pitchFamily="34" charset="-120"/>
              </a:rPr>
              <a:t>升級到</a:t>
            </a:r>
            <a:r>
              <a:rPr lang="en-US" altLang="zh-TW" b="1" smtClean="0">
                <a:latin typeface="微軟正黑體" pitchFamily="34" charset="-120"/>
                <a:ea typeface="微軟正黑體" pitchFamily="34" charset="-120"/>
              </a:rPr>
              <a:t>ZigBee 2007/PRO</a:t>
            </a:r>
            <a:endParaRPr lang="zh-TW" altLang="en-US" b="1" smtClean="0">
              <a:latin typeface="微軟正黑體" pitchFamily="34" charset="-120"/>
              <a:ea typeface="微軟正黑體" pitchFamily="34" charset="-120"/>
            </a:endParaRPr>
          </a:p>
        </p:txBody>
      </p:sp>
      <p:sp>
        <p:nvSpPr>
          <p:cNvPr id="10243"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zh-TW" b="1">
                <a:latin typeface="微軟正黑體" pitchFamily="34" charset="-120"/>
                <a:ea typeface="微軟正黑體" pitchFamily="34" charset="-120"/>
              </a:rPr>
              <a:t>無線單</a:t>
            </a:r>
            <a:r>
              <a:rPr lang="zh-TW" altLang="en-US" b="1">
                <a:latin typeface="微軟正黑體" pitchFamily="34" charset="-120"/>
                <a:ea typeface="微軟正黑體" pitchFamily="34" charset="-120"/>
              </a:rPr>
              <a:t>晶</a:t>
            </a:r>
            <a:r>
              <a:rPr lang="zh-TW" altLang="zh-TW" b="1">
                <a:latin typeface="微軟正黑體" pitchFamily="34" charset="-120"/>
                <a:ea typeface="微軟正黑體" pitchFamily="34" charset="-120"/>
              </a:rPr>
              <a:t>片的硬體要求</a:t>
            </a:r>
            <a:endParaRPr lang="zh-TW" altLang="en-US" b="1">
              <a:latin typeface="微軟正黑體" pitchFamily="34" charset="-120"/>
              <a:ea typeface="微軟正黑體" pitchFamily="34" charset="-120"/>
            </a:endParaRPr>
          </a:p>
        </p:txBody>
      </p:sp>
      <p:sp>
        <p:nvSpPr>
          <p:cNvPr id="10244" name="內容版面配置區 9"/>
          <p:cNvSpPr>
            <a:spLocks noGrp="1"/>
          </p:cNvSpPr>
          <p:nvPr>
            <p:ph idx="1"/>
          </p:nvPr>
        </p:nvSpPr>
        <p:spPr>
          <a:xfrm>
            <a:off x="857250" y="2017713"/>
            <a:ext cx="7715250" cy="4625975"/>
          </a:xfrm>
        </p:spPr>
        <p:txBody>
          <a:bodyPr/>
          <a:lstStyle/>
          <a:p>
            <a:r>
              <a:rPr lang="en-US" altLang="zh-TW" sz="2400" b="1" smtClean="0">
                <a:latin typeface="微軟正黑體" pitchFamily="34" charset="-120"/>
                <a:ea typeface="微軟正黑體" pitchFamily="34" charset="-120"/>
              </a:rPr>
              <a:t>ZigBee</a:t>
            </a:r>
            <a:r>
              <a:rPr lang="zh-TW" altLang="zh-TW" sz="2400" b="1" smtClean="0">
                <a:latin typeface="微軟正黑體" pitchFamily="34" charset="-120"/>
                <a:ea typeface="微軟正黑體" pitchFamily="34" charset="-120"/>
              </a:rPr>
              <a:t>無線網路的基本部件包括協調</a:t>
            </a:r>
            <a:r>
              <a:rPr lang="zh-TW" altLang="en-US" sz="2400" b="1" smtClean="0">
                <a:latin typeface="微軟正黑體" pitchFamily="34" charset="-120"/>
                <a:ea typeface="微軟正黑體" pitchFamily="34" charset="-120"/>
              </a:rPr>
              <a:t>器</a:t>
            </a:r>
            <a:r>
              <a:rPr lang="en-US" altLang="zh-TW" sz="2400" b="1" smtClean="0">
                <a:latin typeface="微軟正黑體" pitchFamily="34" charset="-120"/>
                <a:ea typeface="微軟正黑體" pitchFamily="34" charset="-120"/>
              </a:rPr>
              <a:t>(coordinator )</a:t>
            </a:r>
            <a:r>
              <a:rPr lang="zh-TW" altLang="zh-TW" sz="2400" b="1" smtClean="0">
                <a:latin typeface="微軟正黑體" pitchFamily="34" charset="-120"/>
                <a:ea typeface="微軟正黑體" pitchFamily="34" charset="-120"/>
              </a:rPr>
              <a:t>路由器</a:t>
            </a:r>
            <a:r>
              <a:rPr lang="en-US" altLang="zh-TW" sz="2400" b="1" smtClean="0">
                <a:latin typeface="微軟正黑體" pitchFamily="34" charset="-120"/>
                <a:ea typeface="微軟正黑體" pitchFamily="34" charset="-120"/>
              </a:rPr>
              <a:t>(router) </a:t>
            </a:r>
            <a:r>
              <a:rPr lang="zh-TW" altLang="zh-TW" sz="2400" b="1" smtClean="0">
                <a:latin typeface="微軟正黑體" pitchFamily="34" charset="-120"/>
                <a:ea typeface="微軟正黑體" pitchFamily="34" charset="-120"/>
              </a:rPr>
              <a:t>和終端節點</a:t>
            </a:r>
            <a:r>
              <a:rPr lang="en-US" altLang="zh-TW" sz="2400" b="1" smtClean="0">
                <a:latin typeface="微軟正黑體" pitchFamily="34" charset="-120"/>
                <a:ea typeface="微軟正黑體" pitchFamily="34" charset="-120"/>
              </a:rPr>
              <a:t>( end device)</a:t>
            </a:r>
            <a:r>
              <a:rPr lang="zh-TW" altLang="zh-TW" sz="2400" b="1" smtClean="0">
                <a:latin typeface="微軟正黑體" pitchFamily="34" charset="-120"/>
                <a:ea typeface="微軟正黑體" pitchFamily="34" charset="-120"/>
              </a:rPr>
              <a:t>，這些基本部件的核心都是一個完整的，具有</a:t>
            </a:r>
            <a:r>
              <a:rPr lang="en-US" altLang="zh-TW" sz="2400" b="1" smtClean="0">
                <a:latin typeface="微軟正黑體" pitchFamily="34" charset="-120"/>
                <a:ea typeface="微軟正黑體" pitchFamily="34" charset="-120"/>
              </a:rPr>
              <a:t>IEEE802.15.4</a:t>
            </a:r>
            <a:r>
              <a:rPr lang="zh-TW" altLang="zh-TW" sz="2400" b="1" smtClean="0">
                <a:latin typeface="微軟正黑體" pitchFamily="34" charset="-120"/>
                <a:ea typeface="微軟正黑體" pitchFamily="34" charset="-120"/>
              </a:rPr>
              <a:t>標準無線收發器和微處理器</a:t>
            </a:r>
            <a:r>
              <a:rPr lang="en-US" altLang="zh-TW"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單片機</a:t>
            </a:r>
            <a:r>
              <a:rPr lang="en-US" altLang="zh-TW"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的片上系統</a:t>
            </a:r>
            <a:r>
              <a:rPr lang="en-US" altLang="zh-TW" sz="2400" b="1" smtClean="0">
                <a:latin typeface="微軟正黑體" pitchFamily="34" charset="-120"/>
                <a:ea typeface="微軟正黑體" pitchFamily="34" charset="-120"/>
              </a:rPr>
              <a:t>SoC(</a:t>
            </a:r>
            <a:r>
              <a:rPr lang="zh-TW" altLang="zh-TW" sz="2400" b="1" smtClean="0">
                <a:latin typeface="微軟正黑體" pitchFamily="34" charset="-120"/>
                <a:ea typeface="微軟正黑體" pitchFamily="34" charset="-120"/>
              </a:rPr>
              <a:t>也稱為無線單片機</a:t>
            </a:r>
            <a:r>
              <a:rPr lang="en-US" altLang="zh-TW" sz="2400" b="1" smtClean="0">
                <a:latin typeface="微軟正黑體" pitchFamily="34" charset="-120"/>
                <a:ea typeface="微軟正黑體" pitchFamily="34" charset="-120"/>
              </a:rPr>
              <a:t>)</a:t>
            </a:r>
            <a:r>
              <a:rPr lang="zh-TW" altLang="en-US" sz="2400" b="1" smtClean="0">
                <a:latin typeface="微軟正黑體" pitchFamily="34" charset="-120"/>
                <a:ea typeface="微軟正黑體" pitchFamily="34" charset="-120"/>
              </a:rPr>
              <a:t>。</a:t>
            </a:r>
            <a:endParaRPr lang="en-US" altLang="zh-TW" sz="2400" b="1" smtClean="0">
              <a:latin typeface="微軟正黑體" pitchFamily="34" charset="-120"/>
              <a:ea typeface="微軟正黑體" pitchFamily="34" charset="-120"/>
            </a:endParaRPr>
          </a:p>
          <a:p>
            <a:r>
              <a:rPr lang="zh-TW" altLang="zh-TW" sz="2400" b="1" smtClean="0">
                <a:latin typeface="微軟正黑體" pitchFamily="34" charset="-120"/>
                <a:ea typeface="微軟正黑體" pitchFamily="34" charset="-120"/>
              </a:rPr>
              <a:t>由於</a:t>
            </a:r>
            <a:r>
              <a:rPr lang="en-US" altLang="zh-TW" sz="2400" b="1" smtClean="0">
                <a:latin typeface="微軟正黑體" pitchFamily="34" charset="-120"/>
                <a:ea typeface="微軟正黑體" pitchFamily="34" charset="-120"/>
              </a:rPr>
              <a:t>ZigBee 2007</a:t>
            </a:r>
            <a:r>
              <a:rPr lang="zh-TW" altLang="zh-TW" sz="2400" b="1" smtClean="0">
                <a:latin typeface="微軟正黑體" pitchFamily="34" charset="-120"/>
                <a:ea typeface="微軟正黑體" pitchFamily="34" charset="-120"/>
              </a:rPr>
              <a:t>和</a:t>
            </a:r>
            <a:r>
              <a:rPr lang="en-US" altLang="zh-TW" sz="2400" b="1" smtClean="0">
                <a:latin typeface="微軟正黑體" pitchFamily="34" charset="-120"/>
                <a:ea typeface="微軟正黑體" pitchFamily="34" charset="-120"/>
              </a:rPr>
              <a:t>ZigBee PRO</a:t>
            </a:r>
            <a:r>
              <a:rPr lang="zh-TW" altLang="zh-TW" sz="2400" b="1" smtClean="0">
                <a:latin typeface="微軟正黑體" pitchFamily="34" charset="-120"/>
                <a:ea typeface="微軟正黑體" pitchFamily="34" charset="-120"/>
              </a:rPr>
              <a:t>軟體協定比較複雜</a:t>
            </a:r>
            <a:r>
              <a:rPr lang="zh-TW" altLang="en-US" sz="2400" b="1" smtClean="0">
                <a:latin typeface="微軟正黑體" pitchFamily="34" charset="-120"/>
                <a:ea typeface="微軟正黑體" pitchFamily="34" charset="-120"/>
              </a:rPr>
              <a:t>，</a:t>
            </a:r>
            <a:r>
              <a:rPr lang="zh-TW" altLang="zh-TW" sz="2400" b="1" smtClean="0">
                <a:latin typeface="微軟正黑體" pitchFamily="34" charset="-120"/>
                <a:ea typeface="微軟正黑體" pitchFamily="34" charset="-120"/>
              </a:rPr>
              <a:t>需要較大的記憶體空間和較大的運算處理能力</a:t>
            </a:r>
            <a:r>
              <a:rPr lang="zh-TW" altLang="en-US" sz="2400" b="1" smtClean="0">
                <a:latin typeface="微軟正黑體" pitchFamily="34" charset="-120"/>
                <a:ea typeface="微軟正黑體" pitchFamily="34" charset="-120"/>
              </a:rPr>
              <a:t>。</a:t>
            </a:r>
            <a:r>
              <a:rPr lang="en-US" altLang="zh-TW" sz="2400" b="1" smtClean="0">
                <a:latin typeface="微軟正黑體" pitchFamily="34" charset="-120"/>
                <a:ea typeface="微軟正黑體" pitchFamily="34" charset="-120"/>
              </a:rPr>
              <a:t/>
            </a:r>
            <a:br>
              <a:rPr lang="en-US" altLang="zh-TW" sz="2400" b="1" smtClean="0">
                <a:latin typeface="微軟正黑體" pitchFamily="34" charset="-120"/>
                <a:ea typeface="微軟正黑體" pitchFamily="34" charset="-120"/>
              </a:rPr>
            </a:br>
            <a:r>
              <a:rPr lang="en-US" altLang="zh-TW" sz="2400" b="1" smtClean="0">
                <a:latin typeface="微軟正黑體" pitchFamily="34" charset="-120"/>
                <a:ea typeface="微軟正黑體" pitchFamily="34" charset="-120"/>
              </a:rPr>
              <a:t/>
            </a:r>
            <a:br>
              <a:rPr lang="en-US" altLang="zh-TW" sz="2400" b="1" smtClean="0">
                <a:latin typeface="微軟正黑體" pitchFamily="34" charset="-120"/>
                <a:ea typeface="微軟正黑體" pitchFamily="34" charset="-120"/>
              </a:rPr>
            </a:br>
            <a:endParaRPr lang="zh-TW" altLang="en-US" sz="2400" b="1" smtClean="0">
              <a:latin typeface="微軟正黑體" pitchFamily="34" charset="-120"/>
              <a:ea typeface="微軟正黑體"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357313" y="404813"/>
            <a:ext cx="7786687" cy="839787"/>
          </a:xfrm>
        </p:spPr>
        <p:txBody>
          <a:bodyPr/>
          <a:lstStyle/>
          <a:p>
            <a:pPr eaLnBrk="1" hangingPunct="1"/>
            <a:r>
              <a:rPr lang="en-US" altLang="zh-TW" b="1" smtClean="0">
                <a:latin typeface="微軟正黑體" pitchFamily="34" charset="-120"/>
                <a:ea typeface="微軟正黑體" pitchFamily="34" charset="-120"/>
              </a:rPr>
              <a:t>ZigBee2007/PRO</a:t>
            </a:r>
            <a:r>
              <a:rPr lang="zh-TW" altLang="zh-TW" b="1" smtClean="0">
                <a:latin typeface="微軟正黑體" pitchFamily="34" charset="-120"/>
                <a:ea typeface="微軟正黑體" pitchFamily="34" charset="-120"/>
              </a:rPr>
              <a:t>無線單</a:t>
            </a:r>
            <a:r>
              <a:rPr lang="zh-TW" altLang="en-US" b="1" smtClean="0">
                <a:latin typeface="微軟正黑體" pitchFamily="34" charset="-120"/>
                <a:ea typeface="微軟正黑體" pitchFamily="34" charset="-120"/>
              </a:rPr>
              <a:t>晶</a:t>
            </a:r>
            <a:r>
              <a:rPr lang="zh-TW" altLang="zh-TW" b="1" smtClean="0">
                <a:latin typeface="微軟正黑體" pitchFamily="34" charset="-120"/>
                <a:ea typeface="微軟正黑體" pitchFamily="34" charset="-120"/>
              </a:rPr>
              <a:t>片</a:t>
            </a:r>
            <a:endParaRPr lang="zh-TW" altLang="en-US" b="1" smtClean="0">
              <a:latin typeface="微軟正黑體" pitchFamily="34" charset="-120"/>
              <a:ea typeface="微軟正黑體" pitchFamily="34" charset="-120"/>
            </a:endParaRPr>
          </a:p>
        </p:txBody>
      </p:sp>
      <p:sp>
        <p:nvSpPr>
          <p:cNvPr id="11267" name="矩形 11"/>
          <p:cNvSpPr>
            <a:spLocks noChangeArrowheads="1"/>
          </p:cNvSpPr>
          <p:nvPr/>
        </p:nvSpPr>
        <p:spPr bwMode="auto">
          <a:xfrm>
            <a:off x="1714500" y="1285875"/>
            <a:ext cx="6429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TW" altLang="zh-TW" b="1">
                <a:latin typeface="微軟正黑體" pitchFamily="34" charset="-120"/>
                <a:ea typeface="微軟正黑體" pitchFamily="34" charset="-120"/>
              </a:rPr>
              <a:t>可以</a:t>
            </a:r>
            <a:r>
              <a:rPr lang="zh-TW" altLang="en-US" b="1">
                <a:latin typeface="微軟正黑體" pitchFamily="34" charset="-120"/>
                <a:ea typeface="微軟正黑體" pitchFamily="34" charset="-120"/>
              </a:rPr>
              <a:t>支援</a:t>
            </a:r>
            <a:r>
              <a:rPr lang="zh-TW" altLang="zh-TW" b="1">
                <a:latin typeface="微軟正黑體" pitchFamily="34" charset="-120"/>
                <a:ea typeface="微軟正黑體" pitchFamily="34" charset="-120"/>
              </a:rPr>
              <a:t>到</a:t>
            </a:r>
            <a:r>
              <a:rPr lang="en-US" altLang="zh-TW" b="1">
                <a:latin typeface="微軟正黑體" pitchFamily="34" charset="-120"/>
                <a:ea typeface="微軟正黑體" pitchFamily="34" charset="-120"/>
              </a:rPr>
              <a:t>ZigBee2007/PRO</a:t>
            </a:r>
            <a:r>
              <a:rPr lang="zh-TW" altLang="zh-TW" b="1">
                <a:latin typeface="微軟正黑體" pitchFamily="34" charset="-120"/>
                <a:ea typeface="微軟正黑體" pitchFamily="34" charset="-120"/>
              </a:rPr>
              <a:t>的無線單片機系統</a:t>
            </a:r>
            <a:endParaRPr lang="zh-TW" altLang="en-US" b="1">
              <a:latin typeface="微軟正黑體" pitchFamily="34" charset="-120"/>
              <a:ea typeface="微軟正黑體" pitchFamily="34" charset="-120"/>
            </a:endParaRPr>
          </a:p>
        </p:txBody>
      </p:sp>
      <p:graphicFrame>
        <p:nvGraphicFramePr>
          <p:cNvPr id="6" name="表格 5"/>
          <p:cNvGraphicFramePr>
            <a:graphicFrameLocks noGrp="1"/>
          </p:cNvGraphicFramePr>
          <p:nvPr/>
        </p:nvGraphicFramePr>
        <p:xfrm>
          <a:off x="1357313" y="2000250"/>
          <a:ext cx="6929437" cy="4143376"/>
        </p:xfrm>
        <a:graphic>
          <a:graphicData uri="http://schemas.openxmlformats.org/drawingml/2006/table">
            <a:tbl>
              <a:tblPr/>
              <a:tblGrid>
                <a:gridCol w="1227087"/>
                <a:gridCol w="1876723"/>
                <a:gridCol w="2093267"/>
                <a:gridCol w="1732360"/>
              </a:tblGrid>
              <a:tr h="532952">
                <a:tc>
                  <a:txBody>
                    <a:bodyPr/>
                    <a:lstStyle/>
                    <a:p>
                      <a:pPr algn="just">
                        <a:spcAft>
                          <a:spcPts val="0"/>
                        </a:spcAft>
                      </a:pPr>
                      <a:r>
                        <a:rPr lang="zh-TW" altLang="en-US" sz="1600" b="1" kern="100" dirty="0" smtClean="0">
                          <a:latin typeface="微軟正黑體" pitchFamily="34" charset="-120"/>
                          <a:ea typeface="微軟正黑體" pitchFamily="34" charset="-120"/>
                          <a:cs typeface="Times New Roman"/>
                        </a:rPr>
                        <a:t>單晶片型號</a:t>
                      </a:r>
                      <a:r>
                        <a:rPr lang="zh-TW" sz="1600" b="1" kern="100" dirty="0" smtClean="0">
                          <a:latin typeface="微軟正黑體" pitchFamily="34" charset="-120"/>
                          <a:ea typeface="微軟正黑體" pitchFamily="34" charset="-120"/>
                          <a:cs typeface="Times New Roman"/>
                        </a:rPr>
                        <a:t>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CC2520</a:t>
                      </a:r>
                    </a:p>
                    <a:p>
                      <a:pPr algn="just">
                        <a:spcAft>
                          <a:spcPts val="0"/>
                        </a:spcAft>
                      </a:pPr>
                      <a:r>
                        <a:rPr lang="en-US" sz="1600" b="1" kern="100" dirty="0" smtClean="0">
                          <a:latin typeface="微軟正黑體" pitchFamily="34" charset="-120"/>
                          <a:ea typeface="微軟正黑體" pitchFamily="34" charset="-120"/>
                          <a:cs typeface="Times New Roman"/>
                        </a:rPr>
                        <a:t>+MSP430F5437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CC2530-256K</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MC13224 (</a:t>
                      </a:r>
                      <a:r>
                        <a:rPr lang="en-US" sz="1600" b="1" kern="100" dirty="0" err="1">
                          <a:latin typeface="微軟正黑體" pitchFamily="34" charset="-120"/>
                          <a:ea typeface="微軟正黑體" pitchFamily="34" charset="-120"/>
                          <a:cs typeface="Times New Roman"/>
                        </a:rPr>
                        <a:t>Freescale</a:t>
                      </a:r>
                      <a:r>
                        <a:rPr lang="en-US" sz="1600" b="1" kern="100" dirty="0">
                          <a:latin typeface="微軟正黑體" pitchFamily="34" charset="-120"/>
                          <a:ea typeface="微軟正黑體" pitchFamily="34" charset="-120"/>
                          <a:cs typeface="Times New Roman"/>
                        </a:rPr>
                        <a:t>)</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2952">
                <a:tc>
                  <a:txBody>
                    <a:bodyPr/>
                    <a:lstStyle/>
                    <a:p>
                      <a:pPr algn="just">
                        <a:spcAft>
                          <a:spcPts val="0"/>
                        </a:spcAft>
                      </a:pPr>
                      <a:r>
                        <a:rPr lang="zh-TW" altLang="en-US" sz="1600" b="1" kern="100" dirty="0" smtClean="0">
                          <a:latin typeface="微軟正黑體" pitchFamily="34" charset="-120"/>
                          <a:ea typeface="微軟正黑體" pitchFamily="34" charset="-120"/>
                          <a:cs typeface="Times New Roman"/>
                        </a:rPr>
                        <a:t>架構</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00" dirty="0" smtClean="0">
                          <a:latin typeface="微軟正黑體" pitchFamily="34" charset="-120"/>
                          <a:ea typeface="微軟正黑體" pitchFamily="34" charset="-120"/>
                          <a:cs typeface="Times New Roman"/>
                        </a:rPr>
                        <a:t>16</a:t>
                      </a:r>
                      <a:r>
                        <a:rPr lang="zh-TW" altLang="en-US" sz="1600" b="1" kern="100" dirty="0" smtClean="0">
                          <a:latin typeface="微軟正黑體" pitchFamily="34" charset="-120"/>
                          <a:ea typeface="微軟正黑體" pitchFamily="34" charset="-120"/>
                          <a:cs typeface="Times New Roman"/>
                        </a:rPr>
                        <a:t>位元 </a:t>
                      </a:r>
                      <a:r>
                        <a:rPr lang="en-US" altLang="zh-TW" sz="1600" b="1" kern="100" dirty="0" smtClean="0">
                          <a:latin typeface="微軟正黑體" pitchFamily="34" charset="-120"/>
                          <a:ea typeface="微軟正黑體" pitchFamily="34" charset="-120"/>
                          <a:cs typeface="Times New Roman"/>
                        </a:rPr>
                        <a:t>MCU</a:t>
                      </a:r>
                    </a:p>
                    <a:p>
                      <a:pPr algn="just">
                        <a:spcAft>
                          <a:spcPts val="0"/>
                        </a:spcAft>
                      </a:pPr>
                      <a:r>
                        <a:rPr lang="en-US" sz="1600" b="1" kern="100" dirty="0" smtClean="0">
                          <a:latin typeface="微軟正黑體" pitchFamily="34" charset="-120"/>
                          <a:ea typeface="微軟正黑體" pitchFamily="34" charset="-120"/>
                          <a:cs typeface="Times New Roman"/>
                        </a:rPr>
                        <a:t>+</a:t>
                      </a:r>
                      <a:r>
                        <a:rPr lang="zh-TW" altLang="en-US" sz="1600" b="1" kern="100" dirty="0" smtClean="0">
                          <a:latin typeface="微軟正黑體" pitchFamily="34" charset="-120"/>
                          <a:ea typeface="微軟正黑體" pitchFamily="34" charset="-120"/>
                          <a:cs typeface="Times New Roman"/>
                        </a:rPr>
                        <a:t>無線收發器</a:t>
                      </a:r>
                      <a:r>
                        <a:rPr lang="en-US" sz="1600" b="1" kern="100" dirty="0" smtClean="0">
                          <a:latin typeface="微軟正黑體" pitchFamily="34" charset="-120"/>
                          <a:ea typeface="微軟正黑體" pitchFamily="34" charset="-120"/>
                          <a:cs typeface="Times New Roman"/>
                        </a:rPr>
                        <a:t>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altLang="zh-TW" sz="1600" b="1" kern="100" dirty="0" smtClean="0">
                          <a:latin typeface="微軟正黑體" pitchFamily="34" charset="-120"/>
                          <a:ea typeface="微軟正黑體" pitchFamily="34" charset="-120"/>
                          <a:cs typeface="Times New Roman"/>
                        </a:rPr>
                        <a:t>增強型</a:t>
                      </a:r>
                      <a:r>
                        <a:rPr lang="en-US" altLang="zh-TW" sz="1600" b="1" kern="100" dirty="0" smtClean="0">
                          <a:latin typeface="微軟正黑體" pitchFamily="34" charset="-120"/>
                          <a:ea typeface="微軟正黑體" pitchFamily="34" charset="-120"/>
                          <a:cs typeface="Times New Roman"/>
                        </a:rPr>
                        <a:t>8051</a:t>
                      </a:r>
                      <a:r>
                        <a:rPr lang="zh-TW" altLang="en-US" sz="1600" b="1" kern="100" dirty="0" smtClean="0">
                          <a:latin typeface="微軟正黑體" pitchFamily="34" charset="-120"/>
                          <a:ea typeface="微軟正黑體" pitchFamily="34" charset="-120"/>
                          <a:cs typeface="Times New Roman"/>
                        </a:rPr>
                        <a:t>核心</a:t>
                      </a:r>
                      <a:endParaRPr lang="en-US" altLang="zh-TW" sz="1600" b="1" kern="100" dirty="0" smtClean="0">
                        <a:latin typeface="微軟正黑體" pitchFamily="34" charset="-120"/>
                        <a:ea typeface="微軟正黑體" pitchFamily="34" charset="-120"/>
                        <a:cs typeface="Times New Roman"/>
                      </a:endParaRPr>
                    </a:p>
                    <a:p>
                      <a:pPr algn="just">
                        <a:spcAft>
                          <a:spcPts val="0"/>
                        </a:spcAft>
                      </a:pPr>
                      <a:r>
                        <a:rPr lang="en-US" altLang="zh-TW" sz="1600" b="1" kern="100" dirty="0" smtClean="0">
                          <a:latin typeface="微軟正黑體" pitchFamily="34" charset="-120"/>
                          <a:ea typeface="微軟正黑體" pitchFamily="34" charset="-120"/>
                          <a:cs typeface="Times New Roman"/>
                        </a:rPr>
                        <a:t>8</a:t>
                      </a:r>
                      <a:r>
                        <a:rPr lang="zh-TW" altLang="en-US" sz="1600" b="1" kern="100" dirty="0" smtClean="0">
                          <a:latin typeface="微軟正黑體" pitchFamily="34" charset="-120"/>
                          <a:ea typeface="微軟正黑體" pitchFamily="34" charset="-120"/>
                          <a:cs typeface="Times New Roman"/>
                        </a:rPr>
                        <a:t>位元</a:t>
                      </a:r>
                      <a:r>
                        <a:rPr lang="en-US" altLang="zh-TW" sz="1600" b="1" kern="100" dirty="0" smtClean="0">
                          <a:latin typeface="微軟正黑體" pitchFamily="34" charset="-120"/>
                          <a:ea typeface="微軟正黑體" pitchFamily="34" charset="-120"/>
                          <a:cs typeface="Times New Roman"/>
                        </a:rPr>
                        <a:t>MCU</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00" dirty="0" smtClean="0">
                          <a:latin typeface="微軟正黑體" pitchFamily="34" charset="-120"/>
                          <a:ea typeface="微軟正黑體" pitchFamily="34" charset="-120"/>
                          <a:cs typeface="Times New Roman"/>
                        </a:rPr>
                        <a:t>ARM7</a:t>
                      </a:r>
                      <a:r>
                        <a:rPr lang="zh-TW" altLang="en-US" sz="1600" b="1" kern="100" dirty="0" smtClean="0">
                          <a:latin typeface="微軟正黑體" pitchFamily="34" charset="-120"/>
                          <a:ea typeface="微軟正黑體" pitchFamily="34" charset="-120"/>
                          <a:cs typeface="Times New Roman"/>
                        </a:rPr>
                        <a:t>核心</a:t>
                      </a:r>
                      <a:endParaRPr lang="en-US" altLang="zh-TW" sz="1600" b="1" kern="100" dirty="0" smtClean="0">
                        <a:latin typeface="微軟正黑體" pitchFamily="34" charset="-120"/>
                        <a:ea typeface="微軟正黑體" pitchFamily="34" charset="-120"/>
                        <a:cs typeface="Times New Roman"/>
                      </a:endParaRPr>
                    </a:p>
                    <a:p>
                      <a:pPr algn="just">
                        <a:spcAft>
                          <a:spcPts val="0"/>
                        </a:spcAft>
                      </a:pPr>
                      <a:r>
                        <a:rPr lang="en-US" altLang="zh-TW" sz="1600" b="1" kern="100" dirty="0" smtClean="0">
                          <a:latin typeface="微軟正黑體" pitchFamily="34" charset="-120"/>
                          <a:ea typeface="微軟正黑體" pitchFamily="34" charset="-120"/>
                          <a:cs typeface="Times New Roman"/>
                        </a:rPr>
                        <a:t>32</a:t>
                      </a:r>
                      <a:r>
                        <a:rPr lang="zh-TW" altLang="en-US" sz="1600" b="1" kern="100" dirty="0" smtClean="0">
                          <a:latin typeface="微軟正黑體" pitchFamily="34" charset="-120"/>
                          <a:ea typeface="微軟正黑體" pitchFamily="34" charset="-120"/>
                          <a:cs typeface="Times New Roman"/>
                        </a:rPr>
                        <a:t>位元</a:t>
                      </a:r>
                      <a:r>
                        <a:rPr lang="en-US" altLang="zh-TW" sz="1600" b="1" kern="100" dirty="0" smtClean="0">
                          <a:latin typeface="微軟正黑體" pitchFamily="34" charset="-120"/>
                          <a:ea typeface="微軟正黑體" pitchFamily="34" charset="-120"/>
                          <a:cs typeface="Times New Roman"/>
                        </a:rPr>
                        <a:t>MCU</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sz="1600" b="1" kern="100" dirty="0">
                          <a:latin typeface="微軟正黑體" pitchFamily="34" charset="-120"/>
                          <a:ea typeface="微軟正黑體" pitchFamily="34" charset="-120"/>
                          <a:cs typeface="Times New Roman"/>
                        </a:rPr>
                        <a:t>封裝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LQLP80+QFN28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a:latin typeface="微軟正黑體" pitchFamily="34" charset="-120"/>
                          <a:ea typeface="微軟正黑體" pitchFamily="34" charset="-120"/>
                          <a:cs typeface="Times New Roman"/>
                        </a:rPr>
                        <a:t>QFN40 </a:t>
                      </a:r>
                      <a:endParaRPr lang="zh-TW" sz="1600" b="1" kern="10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a:latin typeface="微軟正黑體" pitchFamily="34" charset="-120"/>
                          <a:ea typeface="微軟正黑體" pitchFamily="34" charset="-120"/>
                          <a:cs typeface="Times New Roman"/>
                        </a:rPr>
                        <a:t>LGA</a:t>
                      </a:r>
                      <a:endParaRPr lang="zh-TW" sz="1600" b="1" kern="10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sz="1600" b="1" kern="100">
                          <a:latin typeface="微軟正黑體" pitchFamily="34" charset="-120"/>
                          <a:ea typeface="微軟正黑體" pitchFamily="34" charset="-120"/>
                          <a:cs typeface="Times New Roman"/>
                        </a:rPr>
                        <a:t>電壓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1.8V </a:t>
                      </a:r>
                      <a:r>
                        <a:rPr lang="en-US" sz="1600" b="1" kern="100" dirty="0">
                          <a:latin typeface="微軟正黑體" pitchFamily="34" charset="-120"/>
                          <a:ea typeface="微軟正黑體" pitchFamily="34" charset="-120"/>
                          <a:cs typeface="Times New Roman"/>
                        </a:rPr>
                        <a:t>– 3.6V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2.0V – 3.6V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a:latin typeface="微軟正黑體" pitchFamily="34" charset="-120"/>
                          <a:ea typeface="微軟正黑體" pitchFamily="34" charset="-120"/>
                          <a:cs typeface="Times New Roman"/>
                        </a:rPr>
                        <a:t>2.0V – 3.6V</a:t>
                      </a:r>
                      <a:endParaRPr lang="zh-TW" sz="1600" b="1" kern="10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sz="1600" b="1" kern="100">
                          <a:latin typeface="微軟正黑體" pitchFamily="34" charset="-120"/>
                          <a:ea typeface="微軟正黑體" pitchFamily="34" charset="-120"/>
                          <a:cs typeface="Times New Roman"/>
                        </a:rPr>
                        <a:t>大小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00" dirty="0" smtClean="0">
                          <a:latin typeface="微軟正黑體" pitchFamily="34" charset="-120"/>
                          <a:ea typeface="微軟正黑體" pitchFamily="34" charset="-120"/>
                          <a:cs typeface="Times New Roman"/>
                        </a:rPr>
                        <a:t>20</a:t>
                      </a:r>
                      <a:r>
                        <a:rPr lang="en-US" sz="1600" b="1" kern="100" dirty="0" smtClean="0">
                          <a:latin typeface="微軟正黑體" pitchFamily="34" charset="-120"/>
                          <a:ea typeface="微軟正黑體" pitchFamily="34" charset="-120"/>
                          <a:cs typeface="Times New Roman"/>
                        </a:rPr>
                        <a:t>x20mm</a:t>
                      </a:r>
                      <a:r>
                        <a:rPr lang="zh-TW" altLang="en-US" sz="1600" b="1" kern="100" dirty="0" smtClean="0">
                          <a:latin typeface="微軟正黑體" pitchFamily="34" charset="-120"/>
                          <a:ea typeface="微軟正黑體" pitchFamily="34" charset="-120"/>
                          <a:cs typeface="Times New Roman"/>
                        </a:rPr>
                        <a:t>以上</a:t>
                      </a:r>
                      <a:r>
                        <a:rPr lang="en-US" sz="1600" b="1" kern="100" dirty="0" smtClean="0">
                          <a:latin typeface="微軟正黑體" pitchFamily="34" charset="-120"/>
                          <a:ea typeface="微軟正黑體" pitchFamily="34" charset="-120"/>
                          <a:cs typeface="Times New Roman"/>
                        </a:rPr>
                        <a:t>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6mm × 6mm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9.5mm× </a:t>
                      </a:r>
                      <a:r>
                        <a:rPr lang="en-US" sz="1600" b="1" kern="100" dirty="0">
                          <a:latin typeface="微軟正黑體" pitchFamily="34" charset="-120"/>
                          <a:ea typeface="微軟正黑體" pitchFamily="34" charset="-120"/>
                          <a:cs typeface="Times New Roman"/>
                        </a:rPr>
                        <a:t>9.5mm</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en-US" sz="1600" b="1" kern="100" dirty="0">
                          <a:latin typeface="微軟正黑體" pitchFamily="34" charset="-120"/>
                          <a:ea typeface="微軟正黑體" pitchFamily="34" charset="-120"/>
                          <a:cs typeface="Times New Roman"/>
                        </a:rPr>
                        <a:t>Flash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256KB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256KB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128KB</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en-US" altLang="zh-TW" sz="1600" b="1" kern="1200" dirty="0" smtClean="0">
                          <a:solidFill>
                            <a:schemeClr val="tx1"/>
                          </a:solidFill>
                          <a:latin typeface="微軟正黑體" pitchFamily="34" charset="-120"/>
                          <a:ea typeface="微軟正黑體" pitchFamily="34" charset="-120"/>
                          <a:cs typeface="+mn-cs"/>
                        </a:rPr>
                        <a:t>AES</a:t>
                      </a:r>
                      <a:r>
                        <a:rPr lang="zh-TW" altLang="en-US" sz="1600" b="1" kern="1200" dirty="0" smtClean="0">
                          <a:solidFill>
                            <a:schemeClr val="tx1"/>
                          </a:solidFill>
                          <a:latin typeface="微軟正黑體" pitchFamily="34" charset="-120"/>
                          <a:ea typeface="微軟正黑體" pitchFamily="34" charset="-120"/>
                          <a:cs typeface="+mn-cs"/>
                        </a:rPr>
                        <a:t>加密</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altLang="zh-TW" sz="1600" b="1" kern="1200" dirty="0" smtClean="0">
                          <a:solidFill>
                            <a:schemeClr val="tx1"/>
                          </a:solidFill>
                          <a:latin typeface="微軟正黑體" pitchFamily="34" charset="-120"/>
                          <a:ea typeface="微軟正黑體" pitchFamily="34" charset="-120"/>
                          <a:cs typeface="+mn-cs"/>
                        </a:rPr>
                        <a:t>有</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altLang="zh-TW" sz="1600" b="1" kern="1200" dirty="0" smtClean="0">
                          <a:solidFill>
                            <a:schemeClr val="tx1"/>
                          </a:solidFill>
                          <a:latin typeface="微軟正黑體" pitchFamily="34" charset="-120"/>
                          <a:ea typeface="微軟正黑體" pitchFamily="34" charset="-120"/>
                          <a:cs typeface="+mn-cs"/>
                        </a:rPr>
                        <a:t>有</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altLang="zh-TW" sz="1600" b="1" kern="1200" dirty="0" smtClean="0">
                          <a:solidFill>
                            <a:schemeClr val="tx1"/>
                          </a:solidFill>
                          <a:latin typeface="微軟正黑體" pitchFamily="34" charset="-120"/>
                          <a:ea typeface="微軟正黑體" pitchFamily="34" charset="-120"/>
                          <a:cs typeface="+mn-cs"/>
                        </a:rPr>
                        <a:t>有</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altLang="zh-TW" sz="1600" b="1" kern="1200" dirty="0" smtClean="0">
                          <a:solidFill>
                            <a:schemeClr val="tx1"/>
                          </a:solidFill>
                          <a:latin typeface="微軟正黑體" pitchFamily="34" charset="-120"/>
                          <a:ea typeface="微軟正黑體" pitchFamily="34" charset="-120"/>
                          <a:cs typeface="+mn-cs"/>
                        </a:rPr>
                        <a:t>抗干擾</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200" dirty="0" smtClean="0">
                          <a:solidFill>
                            <a:schemeClr val="tx1"/>
                          </a:solidFill>
                          <a:latin typeface="微軟正黑體" pitchFamily="34" charset="-120"/>
                          <a:ea typeface="微軟正黑體" pitchFamily="34" charset="-120"/>
                          <a:cs typeface="+mn-cs"/>
                        </a:rPr>
                        <a:t>CSMA/CA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200" dirty="0" smtClean="0">
                          <a:solidFill>
                            <a:schemeClr val="tx1"/>
                          </a:solidFill>
                          <a:latin typeface="微軟正黑體" pitchFamily="34" charset="-120"/>
                          <a:ea typeface="微軟正黑體" pitchFamily="34" charset="-120"/>
                          <a:cs typeface="+mn-cs"/>
                        </a:rPr>
                        <a:t>CSMA/CA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1600" b="1" kern="1200" dirty="0" smtClean="0">
                          <a:solidFill>
                            <a:schemeClr val="tx1"/>
                          </a:solidFill>
                          <a:latin typeface="微軟正黑體" pitchFamily="34" charset="-120"/>
                          <a:ea typeface="微軟正黑體" pitchFamily="34" charset="-120"/>
                          <a:cs typeface="+mn-cs"/>
                        </a:rPr>
                        <a:t>CSMA/CA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sz="1600" b="1" kern="100">
                          <a:latin typeface="微軟正黑體" pitchFamily="34" charset="-120"/>
                          <a:ea typeface="微軟正黑體" pitchFamily="34" charset="-120"/>
                          <a:cs typeface="Times New Roman"/>
                        </a:rPr>
                        <a:t>段頻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2.4G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2.4G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2.4G</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2952">
                <a:tc>
                  <a:txBody>
                    <a:bodyPr/>
                    <a:lstStyle/>
                    <a:p>
                      <a:pPr algn="just">
                        <a:spcAft>
                          <a:spcPts val="0"/>
                        </a:spcAft>
                      </a:pPr>
                      <a:r>
                        <a:rPr lang="zh-TW" sz="1600" b="1" kern="100" dirty="0">
                          <a:latin typeface="微軟正黑體" pitchFamily="34" charset="-120"/>
                          <a:ea typeface="微軟正黑體" pitchFamily="34" charset="-120"/>
                          <a:cs typeface="Times New Roman"/>
                        </a:rPr>
                        <a:t>支援標準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ZigBee07/</a:t>
                      </a:r>
                      <a:r>
                        <a:rPr lang="en-US" altLang="zh-TW" sz="1600" b="1" kern="100" dirty="0" smtClean="0">
                          <a:latin typeface="微軟正黑體" pitchFamily="34" charset="-120"/>
                          <a:ea typeface="微軟正黑體" pitchFamily="34" charset="-120"/>
                          <a:cs typeface="Times New Roman"/>
                        </a:rPr>
                        <a:t>PRO</a:t>
                      </a:r>
                    </a:p>
                    <a:p>
                      <a:pPr algn="just">
                        <a:spcAft>
                          <a:spcPts val="0"/>
                        </a:spcAft>
                      </a:pPr>
                      <a:r>
                        <a:rPr lang="en-US" sz="1600" b="1" kern="100" dirty="0" err="1" smtClean="0">
                          <a:latin typeface="微軟正黑體" pitchFamily="34" charset="-120"/>
                          <a:ea typeface="微軟正黑體" pitchFamily="34" charset="-120"/>
                          <a:cs typeface="Times New Roman"/>
                        </a:rPr>
                        <a:t>SimpliciTI</a:t>
                      </a:r>
                      <a:r>
                        <a:rPr lang="en-US" sz="1600" b="1" kern="100" dirty="0" smtClean="0">
                          <a:latin typeface="微軟正黑體" pitchFamily="34" charset="-120"/>
                          <a:ea typeface="微軟正黑體" pitchFamily="34" charset="-120"/>
                          <a:cs typeface="Times New Roman"/>
                        </a:rPr>
                        <a:t>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ZigBee07/PRO</a:t>
                      </a:r>
                    </a:p>
                    <a:p>
                      <a:pPr algn="just">
                        <a:spcAft>
                          <a:spcPts val="0"/>
                        </a:spcAft>
                      </a:pPr>
                      <a:r>
                        <a:rPr lang="en-US" sz="1600" b="1" kern="100" dirty="0" smtClean="0">
                          <a:latin typeface="微軟正黑體" pitchFamily="34" charset="-120"/>
                          <a:ea typeface="微軟正黑體" pitchFamily="34" charset="-120"/>
                          <a:cs typeface="Times New Roman"/>
                        </a:rPr>
                        <a:t>RF4CE</a:t>
                      </a:r>
                      <a:r>
                        <a:rPr lang="en-US" sz="1600" b="1" kern="100" dirty="0">
                          <a:latin typeface="微軟正黑體" pitchFamily="34" charset="-120"/>
                          <a:ea typeface="微軟正黑體" pitchFamily="34" charset="-120"/>
                          <a:cs typeface="Times New Roman"/>
                        </a:rPr>
                        <a:t>/ </a:t>
                      </a:r>
                      <a:r>
                        <a:rPr lang="en-US" sz="1600" b="1" kern="100" dirty="0" err="1">
                          <a:latin typeface="微軟正黑體" pitchFamily="34" charset="-120"/>
                          <a:ea typeface="微軟正黑體" pitchFamily="34" charset="-120"/>
                          <a:cs typeface="Times New Roman"/>
                        </a:rPr>
                        <a:t>SimpliciTI</a:t>
                      </a:r>
                      <a:r>
                        <a:rPr lang="en-US" sz="1600" b="1" kern="100" dirty="0">
                          <a:latin typeface="微軟正黑體" pitchFamily="34" charset="-120"/>
                          <a:ea typeface="微軟正黑體" pitchFamily="34" charset="-120"/>
                          <a:cs typeface="Times New Roman"/>
                        </a:rPr>
                        <a:t> </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ZigBee07/PRO</a:t>
                      </a:r>
                    </a:p>
                    <a:p>
                      <a:pPr algn="just">
                        <a:spcAft>
                          <a:spcPts val="0"/>
                        </a:spcAft>
                      </a:pPr>
                      <a:r>
                        <a:rPr lang="en-US" sz="1600" b="1" kern="100" dirty="0" smtClean="0">
                          <a:latin typeface="微軟正黑體" pitchFamily="34" charset="-120"/>
                          <a:ea typeface="微軟正黑體" pitchFamily="34" charset="-120"/>
                          <a:cs typeface="Times New Roman"/>
                        </a:rPr>
                        <a:t>RF4CE</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65">
                <a:tc>
                  <a:txBody>
                    <a:bodyPr/>
                    <a:lstStyle/>
                    <a:p>
                      <a:pPr algn="just">
                        <a:spcAft>
                          <a:spcPts val="0"/>
                        </a:spcAft>
                      </a:pPr>
                      <a:r>
                        <a:rPr lang="zh-TW" altLang="en-US" sz="1600" b="1" kern="100" dirty="0" smtClean="0">
                          <a:latin typeface="微軟正黑體" pitchFamily="34" charset="-120"/>
                          <a:ea typeface="微軟正黑體" pitchFamily="34" charset="-120"/>
                          <a:cs typeface="Times New Roman"/>
                        </a:rPr>
                        <a:t>開發</a:t>
                      </a:r>
                      <a:r>
                        <a:rPr lang="zh-TW" sz="1600" b="1" kern="100" dirty="0" smtClean="0">
                          <a:latin typeface="微軟正黑體" pitchFamily="34" charset="-120"/>
                          <a:ea typeface="微軟正黑體" pitchFamily="34" charset="-120"/>
                          <a:cs typeface="Times New Roman"/>
                        </a:rPr>
                        <a:t>平</a:t>
                      </a:r>
                      <a:r>
                        <a:rPr lang="zh-TW" sz="1600" b="1" kern="100" dirty="0">
                          <a:latin typeface="微軟正黑體" pitchFamily="34" charset="-120"/>
                          <a:ea typeface="微軟正黑體" pitchFamily="34" charset="-120"/>
                          <a:cs typeface="Times New Roman"/>
                        </a:rPr>
                        <a:t>臺 </a:t>
                      </a: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IAR</a:t>
                      </a:r>
                      <a:r>
                        <a:rPr lang="zh-TW" altLang="en-US" sz="1600" b="1" kern="100" dirty="0" smtClean="0">
                          <a:latin typeface="微軟正黑體" pitchFamily="34" charset="-120"/>
                          <a:ea typeface="微軟正黑體" pitchFamily="34" charset="-120"/>
                          <a:cs typeface="Times New Roman"/>
                        </a:rPr>
                        <a:t> </a:t>
                      </a:r>
                      <a:r>
                        <a:rPr lang="en-US" sz="1600" b="1" kern="100" dirty="0" smtClean="0">
                          <a:latin typeface="微軟正黑體" pitchFamily="34" charset="-120"/>
                          <a:ea typeface="微軟正黑體" pitchFamily="34" charset="-120"/>
                          <a:cs typeface="Times New Roman"/>
                        </a:rPr>
                        <a:t> EW430</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a:latin typeface="微軟正黑體" pitchFamily="34" charset="-120"/>
                          <a:ea typeface="微軟正黑體" pitchFamily="34" charset="-120"/>
                          <a:cs typeface="Times New Roman"/>
                        </a:rPr>
                        <a:t>IAR </a:t>
                      </a:r>
                      <a:r>
                        <a:rPr lang="en-US" altLang="zh-TW" sz="1600" b="1" kern="100" dirty="0" smtClean="0">
                          <a:latin typeface="微軟正黑體" pitchFamily="34" charset="-120"/>
                          <a:ea typeface="微軟正黑體" pitchFamily="34" charset="-120"/>
                          <a:cs typeface="Times New Roman"/>
                        </a:rPr>
                        <a:t>EW8051</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kern="100" dirty="0" smtClean="0">
                          <a:latin typeface="微軟正黑體" pitchFamily="34" charset="-120"/>
                          <a:ea typeface="微軟正黑體" pitchFamily="34" charset="-120"/>
                          <a:cs typeface="Times New Roman"/>
                        </a:rPr>
                        <a:t>IAR</a:t>
                      </a:r>
                      <a:r>
                        <a:rPr lang="zh-TW" altLang="en-US" sz="1600" b="1" kern="100" dirty="0" smtClean="0">
                          <a:latin typeface="微軟正黑體" pitchFamily="34" charset="-120"/>
                          <a:ea typeface="微軟正黑體" pitchFamily="34" charset="-120"/>
                          <a:cs typeface="Times New Roman"/>
                        </a:rPr>
                        <a:t> </a:t>
                      </a:r>
                      <a:r>
                        <a:rPr lang="en-US" altLang="zh-TW" sz="1600" b="1" kern="100" dirty="0" smtClean="0">
                          <a:latin typeface="微軟正黑體" pitchFamily="34" charset="-120"/>
                          <a:ea typeface="微軟正黑體" pitchFamily="34" charset="-120"/>
                          <a:cs typeface="Times New Roman"/>
                        </a:rPr>
                        <a:t>EWARM</a:t>
                      </a:r>
                      <a:endParaRPr lang="zh-TW" sz="1600" b="1" kern="100" dirty="0">
                        <a:latin typeface="微軟正黑體" pitchFamily="34" charset="-120"/>
                        <a:ea typeface="微軟正黑體" pitchFamily="34" charset="-120"/>
                        <a:cs typeface="Times New Roman"/>
                      </a:endParaRPr>
                    </a:p>
                  </a:txBody>
                  <a:tcPr marL="61633" marR="616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新細明體"/>
        <a:cs typeface=""/>
      </a:majorFont>
      <a:minorFont>
        <a:latin typeface="Tahom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2155</TotalTime>
  <Words>3381</Words>
  <Application>Microsoft Office PowerPoint</Application>
  <PresentationFormat>如螢幕大小 (4:3)</PresentationFormat>
  <Paragraphs>486</Paragraphs>
  <Slides>57</Slides>
  <Notes>57</Notes>
  <HiddenSlides>0</HiddenSlides>
  <MMClips>0</MMClips>
  <ScaleCrop>false</ScaleCrop>
  <HeadingPairs>
    <vt:vector size="4" baseType="variant">
      <vt:variant>
        <vt:lpstr>佈景主題</vt:lpstr>
      </vt:variant>
      <vt:variant>
        <vt:i4>1</vt:i4>
      </vt:variant>
      <vt:variant>
        <vt:lpstr>投影片標題</vt:lpstr>
      </vt:variant>
      <vt:variant>
        <vt:i4>57</vt:i4>
      </vt:variant>
    </vt:vector>
  </HeadingPairs>
  <TitlesOfParts>
    <vt:vector size="58" baseType="lpstr">
      <vt:lpstr>Blends</vt:lpstr>
      <vt:lpstr>ZigBee PRO 教學實驗平台 TI CC2530</vt:lpstr>
      <vt:lpstr>ZigBee PRO教學實驗平台</vt:lpstr>
      <vt:lpstr>ZigBee 技術日趨完善</vt:lpstr>
      <vt:lpstr> ZigBee在無線網路的位置</vt:lpstr>
      <vt:lpstr>ZigBee協議升級的歷史</vt:lpstr>
      <vt:lpstr>ZigBee規格比較</vt:lpstr>
      <vt:lpstr>ZigBee 2007協定的新結構</vt:lpstr>
      <vt:lpstr>升級到ZigBee 2007/PRO</vt:lpstr>
      <vt:lpstr>ZigBee2007/PRO無線單晶片</vt:lpstr>
      <vt:lpstr>CC2530簡介</vt:lpstr>
      <vt:lpstr>CC2530應用</vt:lpstr>
      <vt:lpstr>CC2530規格</vt:lpstr>
      <vt:lpstr>CC2530方塊圖</vt:lpstr>
      <vt:lpstr>CC2530基本線路</vt:lpstr>
      <vt:lpstr>教學實驗平台介紹</vt:lpstr>
      <vt:lpstr>教學實驗平台特色</vt:lpstr>
      <vt:lpstr>教學實驗平台MCU板</vt:lpstr>
      <vt:lpstr>教學實驗平台MCU板線路圖</vt:lpstr>
      <vt:lpstr>教學實驗平台主板</vt:lpstr>
      <vt:lpstr>教學實驗平台主板線路圖一</vt:lpstr>
      <vt:lpstr>教學實驗平台主板線路圖二</vt:lpstr>
      <vt:lpstr>教學實驗平台主板線路圖三</vt:lpstr>
      <vt:lpstr>教學實驗平台主板線路圖四</vt:lpstr>
      <vt:lpstr>教學實驗平台模組基本款</vt:lpstr>
      <vt:lpstr>投影片 25</vt:lpstr>
      <vt:lpstr>投影片 26</vt:lpstr>
      <vt:lpstr>投影片 27</vt:lpstr>
      <vt:lpstr>投影片 28</vt:lpstr>
      <vt:lpstr>投影片 29</vt:lpstr>
      <vt:lpstr>投影片 30</vt:lpstr>
      <vt:lpstr>投影片 31</vt:lpstr>
      <vt:lpstr>投影片 32</vt:lpstr>
      <vt:lpstr>教學實驗平台模組進階款</vt:lpstr>
      <vt:lpstr>CC2530開發環境</vt:lpstr>
      <vt:lpstr>CC2530燒錄軟體</vt:lpstr>
      <vt:lpstr>CC2530工具軟體</vt:lpstr>
      <vt:lpstr>CC2530通訊測試軟體</vt:lpstr>
      <vt:lpstr>GUI 圖形顯示實驗板</vt:lpstr>
      <vt:lpstr>ZigBee 協定分析</vt:lpstr>
      <vt:lpstr>ZigBee MCU板與除錯燒錄器</vt:lpstr>
      <vt:lpstr>ZigBee TAG 與電池座</vt:lpstr>
      <vt:lpstr>ZigBee 多介面通訊模組</vt:lpstr>
      <vt:lpstr>完整線路PCB資料</vt:lpstr>
      <vt:lpstr>完整的原始程式與實驗</vt:lpstr>
      <vt:lpstr>安裝燒錄韌體工具與驅動</vt:lpstr>
      <vt:lpstr>燒錄工具使用</vt:lpstr>
      <vt:lpstr>燒錄實驗範例程式測試</vt:lpstr>
      <vt:lpstr>建立開發環境</vt:lpstr>
      <vt:lpstr>專案開啟</vt:lpstr>
      <vt:lpstr>編譯與除錯</vt:lpstr>
      <vt:lpstr>範例介紹</vt:lpstr>
      <vt:lpstr>建立新的範例實驗</vt:lpstr>
      <vt:lpstr>USB Serial通訊工具測試</vt:lpstr>
      <vt:lpstr>網路設定工具</vt:lpstr>
      <vt:lpstr>網路通訊工具測試</vt:lpstr>
      <vt:lpstr>實例演練測試</vt:lpstr>
      <vt:lpstr>敬請指教</vt:lpstr>
    </vt:vector>
  </TitlesOfParts>
  <Company>CMT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candy</cp:lastModifiedBy>
  <cp:revision>187</cp:revision>
  <dcterms:created xsi:type="dcterms:W3CDTF">2008-08-02T15:06:26Z</dcterms:created>
  <dcterms:modified xsi:type="dcterms:W3CDTF">2012-02-21T02:26:24Z</dcterms:modified>
</cp:coreProperties>
</file>